
<file path=[Content_Types].xml><?xml version="1.0" encoding="utf-8"?>
<Types xmlns="http://schemas.openxmlformats.org/package/2006/content-types">
  <Default Extension="bin" ContentType="application/vnd.openxmlformats-officedocument.oleObject"/>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15" r:id="rId3"/>
    <p:sldId id="316" r:id="rId4"/>
    <p:sldId id="264" r:id="rId5"/>
    <p:sldId id="266" r:id="rId6"/>
    <p:sldId id="273" r:id="rId7"/>
    <p:sldId id="280" r:id="rId8"/>
    <p:sldId id="318" r:id="rId9"/>
    <p:sldId id="344" r:id="rId10"/>
    <p:sldId id="349" r:id="rId11"/>
    <p:sldId id="326" r:id="rId12"/>
    <p:sldId id="330" r:id="rId13"/>
    <p:sldId id="351" r:id="rId14"/>
    <p:sldId id="340" r:id="rId15"/>
    <p:sldId id="352" r:id="rId16"/>
    <p:sldId id="353" r:id="rId17"/>
    <p:sldId id="354" r:id="rId18"/>
    <p:sldId id="355" r:id="rId19"/>
    <p:sldId id="289" r:id="rId20"/>
    <p:sldId id="258" r:id="rId21"/>
    <p:sldId id="290" r:id="rId22"/>
    <p:sldId id="269" r:id="rId23"/>
    <p:sldId id="301" r:id="rId24"/>
    <p:sldId id="296" r:id="rId25"/>
    <p:sldId id="291" r:id="rId26"/>
    <p:sldId id="293" r:id="rId27"/>
    <p:sldId id="292" r:id="rId28"/>
    <p:sldId id="294" r:id="rId29"/>
    <p:sldId id="295" r:id="rId30"/>
    <p:sldId id="302" r:id="rId31"/>
    <p:sldId id="303" r:id="rId32"/>
    <p:sldId id="304" r:id="rId33"/>
    <p:sldId id="305" r:id="rId34"/>
    <p:sldId id="363" r:id="rId35"/>
    <p:sldId id="364" r:id="rId36"/>
    <p:sldId id="365" r:id="rId37"/>
    <p:sldId id="306" r:id="rId38"/>
    <p:sldId id="310" r:id="rId39"/>
    <p:sldId id="297" r:id="rId40"/>
    <p:sldId id="283" r:id="rId41"/>
    <p:sldId id="298" r:id="rId42"/>
    <p:sldId id="299" r:id="rId43"/>
    <p:sldId id="307" r:id="rId44"/>
    <p:sldId id="300" r:id="rId45"/>
    <p:sldId id="308" r:id="rId46"/>
    <p:sldId id="309" r:id="rId47"/>
    <p:sldId id="311" r:id="rId48"/>
    <p:sldId id="313" r:id="rId49"/>
    <p:sldId id="312" r:id="rId50"/>
    <p:sldId id="356" r:id="rId51"/>
    <p:sldId id="357" r:id="rId52"/>
    <p:sldId id="359" r:id="rId53"/>
    <p:sldId id="358" r:id="rId54"/>
    <p:sldId id="360" r:id="rId55"/>
    <p:sldId id="366" r:id="rId56"/>
    <p:sldId id="367" r:id="rId57"/>
    <p:sldId id="368" r:id="rId58"/>
    <p:sldId id="361" r:id="rId59"/>
    <p:sldId id="362" r:id="rId60"/>
    <p:sldId id="31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jpg"/><Relationship Id="rId1"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jp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E07F0-A625-4302-BDD8-0644F2E9D798}"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IN"/>
        </a:p>
      </dgm:t>
    </dgm:pt>
    <dgm:pt modelId="{7FE41D24-2C4B-4BE3-90EA-F3D2B43251FE}">
      <dgm:prSet phldrT="[Text]"/>
      <dgm:spPr>
        <a:solidFill>
          <a:schemeClr val="accent1">
            <a:lumMod val="50000"/>
          </a:schemeClr>
        </a:solidFill>
      </dgm:spPr>
      <dgm:t>
        <a:bodyPr/>
        <a:lstStyle/>
        <a:p>
          <a:r>
            <a:rPr lang="en-IN" dirty="0"/>
            <a:t>1959</a:t>
          </a:r>
        </a:p>
      </dgm:t>
    </dgm:pt>
    <dgm:pt modelId="{04CC8BB2-6C8F-4009-AC16-A9A4D640ABE2}" type="parTrans" cxnId="{68391574-C3C8-445B-819D-CE3DBD30F455}">
      <dgm:prSet/>
      <dgm:spPr/>
      <dgm:t>
        <a:bodyPr/>
        <a:lstStyle/>
        <a:p>
          <a:endParaRPr lang="en-IN"/>
        </a:p>
      </dgm:t>
    </dgm:pt>
    <dgm:pt modelId="{9817CFF0-2E9D-4C0E-822D-FC058FDB9202}" type="sibTrans" cxnId="{68391574-C3C8-445B-819D-CE3DBD30F455}">
      <dgm:prSet/>
      <dgm:spPr/>
      <dgm:t>
        <a:bodyPr/>
        <a:lstStyle/>
        <a:p>
          <a:endParaRPr lang="en-IN"/>
        </a:p>
      </dgm:t>
    </dgm:pt>
    <dgm:pt modelId="{A90EEBF8-AA24-4EF0-B144-9AA2E3A664B2}">
      <dgm:prSet phldrT="[Text]"/>
      <dgm:spPr>
        <a:solidFill>
          <a:schemeClr val="accent5">
            <a:lumMod val="50000"/>
          </a:schemeClr>
        </a:solidFill>
      </dgm:spPr>
      <dgm:t>
        <a:bodyPr/>
        <a:lstStyle/>
        <a:p>
          <a:r>
            <a:rPr lang="en-IN" dirty="0"/>
            <a:t>1963</a:t>
          </a:r>
        </a:p>
      </dgm:t>
    </dgm:pt>
    <dgm:pt modelId="{223DBEE9-1B8A-4B61-8062-C24C5D5A10C9}" type="parTrans" cxnId="{F9D4C91E-5D57-46DA-909A-BA5E77D4073F}">
      <dgm:prSet/>
      <dgm:spPr/>
      <dgm:t>
        <a:bodyPr/>
        <a:lstStyle/>
        <a:p>
          <a:endParaRPr lang="en-IN"/>
        </a:p>
      </dgm:t>
    </dgm:pt>
    <dgm:pt modelId="{12AA7F15-1FB8-40F5-AB34-3ADFF4516115}" type="sibTrans" cxnId="{F9D4C91E-5D57-46DA-909A-BA5E77D4073F}">
      <dgm:prSet/>
      <dgm:spPr/>
      <dgm:t>
        <a:bodyPr/>
        <a:lstStyle/>
        <a:p>
          <a:endParaRPr lang="en-IN"/>
        </a:p>
      </dgm:t>
    </dgm:pt>
    <dgm:pt modelId="{0B098DEB-8CD8-416E-BBAD-E8B230D281BA}">
      <dgm:prSet phldrT="[Text]"/>
      <dgm:spPr>
        <a:solidFill>
          <a:schemeClr val="accent1">
            <a:lumMod val="75000"/>
          </a:schemeClr>
        </a:solidFill>
      </dgm:spPr>
      <dgm:t>
        <a:bodyPr/>
        <a:lstStyle/>
        <a:p>
          <a:r>
            <a:rPr lang="en-IN" dirty="0"/>
            <a:t>1974</a:t>
          </a:r>
        </a:p>
      </dgm:t>
    </dgm:pt>
    <dgm:pt modelId="{3FA5030E-F8CB-4790-ADAE-A546B45D95D4}" type="parTrans" cxnId="{EEF9EB01-2B3D-4C5F-A310-6563EE4F77EF}">
      <dgm:prSet/>
      <dgm:spPr/>
      <dgm:t>
        <a:bodyPr/>
        <a:lstStyle/>
        <a:p>
          <a:endParaRPr lang="en-IN"/>
        </a:p>
      </dgm:t>
    </dgm:pt>
    <dgm:pt modelId="{2CFB83DE-A002-43DD-8418-091E7B60AE16}" type="sibTrans" cxnId="{EEF9EB01-2B3D-4C5F-A310-6563EE4F77EF}">
      <dgm:prSet/>
      <dgm:spPr/>
      <dgm:t>
        <a:bodyPr/>
        <a:lstStyle/>
        <a:p>
          <a:endParaRPr lang="en-IN"/>
        </a:p>
      </dgm:t>
    </dgm:pt>
    <dgm:pt modelId="{8B83DABD-D075-4CDD-9C46-BE10D640417C}">
      <dgm:prSet phldrT="[Text]"/>
      <dgm:spPr>
        <a:solidFill>
          <a:schemeClr val="accent5">
            <a:lumMod val="75000"/>
          </a:schemeClr>
        </a:solidFill>
      </dgm:spPr>
      <dgm:t>
        <a:bodyPr/>
        <a:lstStyle/>
        <a:p>
          <a:r>
            <a:rPr lang="en-IN" dirty="0"/>
            <a:t>1982</a:t>
          </a:r>
        </a:p>
      </dgm:t>
    </dgm:pt>
    <dgm:pt modelId="{DBCB09C9-BD9F-4E95-8CA1-8D3A18A601F3}" type="parTrans" cxnId="{A3BD46CB-C61C-40E0-AE55-355E806F8B5F}">
      <dgm:prSet/>
      <dgm:spPr/>
      <dgm:t>
        <a:bodyPr/>
        <a:lstStyle/>
        <a:p>
          <a:endParaRPr lang="en-IN"/>
        </a:p>
      </dgm:t>
    </dgm:pt>
    <dgm:pt modelId="{1BF5CAB4-F0AC-4604-9D73-AE730A3EC7D9}" type="sibTrans" cxnId="{A3BD46CB-C61C-40E0-AE55-355E806F8B5F}">
      <dgm:prSet/>
      <dgm:spPr/>
      <dgm:t>
        <a:bodyPr/>
        <a:lstStyle/>
        <a:p>
          <a:endParaRPr lang="en-IN"/>
        </a:p>
      </dgm:t>
    </dgm:pt>
    <dgm:pt modelId="{A532E78B-4F3E-4745-9211-594EA60E410C}">
      <dgm:prSet phldrT="[Text]"/>
      <dgm:spPr>
        <a:solidFill>
          <a:schemeClr val="accent1">
            <a:lumMod val="60000"/>
            <a:lumOff val="40000"/>
          </a:schemeClr>
        </a:solidFill>
      </dgm:spPr>
      <dgm:t>
        <a:bodyPr/>
        <a:lstStyle/>
        <a:p>
          <a:r>
            <a:rPr lang="en-IN" dirty="0"/>
            <a:t>1991</a:t>
          </a:r>
        </a:p>
      </dgm:t>
    </dgm:pt>
    <dgm:pt modelId="{92E74FF9-6B73-4B4F-A042-E5B2F48945ED}" type="parTrans" cxnId="{6148F357-D454-484B-8648-F4DFBDC70908}">
      <dgm:prSet/>
      <dgm:spPr/>
      <dgm:t>
        <a:bodyPr/>
        <a:lstStyle/>
        <a:p>
          <a:endParaRPr lang="en-IN"/>
        </a:p>
      </dgm:t>
    </dgm:pt>
    <dgm:pt modelId="{C43D9075-0D36-4463-A24A-D93D38E36C33}" type="sibTrans" cxnId="{6148F357-D454-484B-8648-F4DFBDC70908}">
      <dgm:prSet/>
      <dgm:spPr/>
      <dgm:t>
        <a:bodyPr/>
        <a:lstStyle/>
        <a:p>
          <a:endParaRPr lang="en-IN"/>
        </a:p>
      </dgm:t>
    </dgm:pt>
    <dgm:pt modelId="{8F33EBF0-D3EE-4D23-AAC6-DFB3EB646483}">
      <dgm:prSet phldrT="[Text]"/>
      <dgm:spPr>
        <a:solidFill>
          <a:schemeClr val="accent5">
            <a:lumMod val="60000"/>
            <a:lumOff val="40000"/>
          </a:schemeClr>
        </a:solidFill>
      </dgm:spPr>
      <dgm:t>
        <a:bodyPr/>
        <a:lstStyle/>
        <a:p>
          <a:r>
            <a:rPr lang="en-IN" dirty="0"/>
            <a:t>2001</a:t>
          </a:r>
        </a:p>
      </dgm:t>
    </dgm:pt>
    <dgm:pt modelId="{E2A96B78-A01F-4DA3-9E9A-397B8A73FB4E}" type="parTrans" cxnId="{ED96A0B8-7D34-4F7E-9D4C-5B2239DA6438}">
      <dgm:prSet/>
      <dgm:spPr/>
      <dgm:t>
        <a:bodyPr/>
        <a:lstStyle/>
        <a:p>
          <a:endParaRPr lang="en-IN"/>
        </a:p>
      </dgm:t>
    </dgm:pt>
    <dgm:pt modelId="{85BEFA16-F4F1-45D6-996B-9C188A10929C}" type="sibTrans" cxnId="{ED96A0B8-7D34-4F7E-9D4C-5B2239DA6438}">
      <dgm:prSet/>
      <dgm:spPr/>
      <dgm:t>
        <a:bodyPr/>
        <a:lstStyle/>
        <a:p>
          <a:endParaRPr lang="en-IN"/>
        </a:p>
      </dgm:t>
    </dgm:pt>
    <dgm:pt modelId="{E3D2AD8A-1A2B-4108-85DB-BDCBEEBC8474}">
      <dgm:prSet phldrT="[Text]"/>
      <dgm:spPr>
        <a:solidFill>
          <a:schemeClr val="accent1">
            <a:lumMod val="40000"/>
            <a:lumOff val="60000"/>
          </a:schemeClr>
        </a:solidFill>
      </dgm:spPr>
      <dgm:t>
        <a:bodyPr/>
        <a:lstStyle/>
        <a:p>
          <a:r>
            <a:rPr lang="en-IN" dirty="0"/>
            <a:t>2012</a:t>
          </a:r>
        </a:p>
      </dgm:t>
    </dgm:pt>
    <dgm:pt modelId="{5790F466-25B0-442A-866F-DF53BCE8A784}" type="parTrans" cxnId="{B01CEAAD-BE3A-4993-921C-BCF4C21F8CC7}">
      <dgm:prSet/>
      <dgm:spPr/>
      <dgm:t>
        <a:bodyPr/>
        <a:lstStyle/>
        <a:p>
          <a:endParaRPr lang="en-IN"/>
        </a:p>
      </dgm:t>
    </dgm:pt>
    <dgm:pt modelId="{412896A2-03F4-4409-893F-1F259B1470C2}" type="sibTrans" cxnId="{B01CEAAD-BE3A-4993-921C-BCF4C21F8CC7}">
      <dgm:prSet/>
      <dgm:spPr/>
      <dgm:t>
        <a:bodyPr/>
        <a:lstStyle/>
        <a:p>
          <a:endParaRPr lang="en-IN"/>
        </a:p>
      </dgm:t>
    </dgm:pt>
    <dgm:pt modelId="{E65E8E50-3347-4CAC-8ABB-FBB3537EBB3A}">
      <dgm:prSet phldrT="[Text]"/>
      <dgm:spPr>
        <a:solidFill>
          <a:schemeClr val="accent5">
            <a:lumMod val="40000"/>
            <a:lumOff val="60000"/>
          </a:schemeClr>
        </a:solidFill>
      </dgm:spPr>
      <dgm:t>
        <a:bodyPr/>
        <a:lstStyle/>
        <a:p>
          <a:r>
            <a:rPr lang="en-IN" dirty="0"/>
            <a:t>2014</a:t>
          </a:r>
        </a:p>
      </dgm:t>
    </dgm:pt>
    <dgm:pt modelId="{D23B5DD4-F3EA-4591-9D40-226895FA1EE4}" type="parTrans" cxnId="{60A99297-D0B6-4B09-8BF3-31F63331437B}">
      <dgm:prSet/>
      <dgm:spPr/>
      <dgm:t>
        <a:bodyPr/>
        <a:lstStyle/>
        <a:p>
          <a:endParaRPr lang="en-IN"/>
        </a:p>
      </dgm:t>
    </dgm:pt>
    <dgm:pt modelId="{1A24E6B6-1CB1-47DE-B9EE-6FB5435A29A7}" type="sibTrans" cxnId="{60A99297-D0B6-4B09-8BF3-31F63331437B}">
      <dgm:prSet/>
      <dgm:spPr/>
      <dgm:t>
        <a:bodyPr/>
        <a:lstStyle/>
        <a:p>
          <a:endParaRPr lang="en-IN"/>
        </a:p>
      </dgm:t>
    </dgm:pt>
    <dgm:pt modelId="{82BB17F8-53C5-43EA-A51B-957F5A001F3A}" type="pres">
      <dgm:prSet presAssocID="{69BE07F0-A625-4302-BDD8-0644F2E9D798}" presName="Name0" presStyleCnt="0">
        <dgm:presLayoutVars>
          <dgm:dir/>
          <dgm:resizeHandles val="exact"/>
        </dgm:presLayoutVars>
      </dgm:prSet>
      <dgm:spPr/>
    </dgm:pt>
    <dgm:pt modelId="{08010BEE-D933-4695-86EA-41A3E5329F38}" type="pres">
      <dgm:prSet presAssocID="{7FE41D24-2C4B-4BE3-90EA-F3D2B43251FE}" presName="parTxOnly" presStyleLbl="node1" presStyleIdx="0" presStyleCnt="8">
        <dgm:presLayoutVars>
          <dgm:bulletEnabled val="1"/>
        </dgm:presLayoutVars>
      </dgm:prSet>
      <dgm:spPr/>
    </dgm:pt>
    <dgm:pt modelId="{7295D031-73EC-4BC6-9FF9-2C619DD74953}" type="pres">
      <dgm:prSet presAssocID="{9817CFF0-2E9D-4C0E-822D-FC058FDB9202}" presName="parSpace" presStyleCnt="0"/>
      <dgm:spPr/>
    </dgm:pt>
    <dgm:pt modelId="{7336E675-5023-423E-A68A-820BE3A4FFE0}" type="pres">
      <dgm:prSet presAssocID="{A90EEBF8-AA24-4EF0-B144-9AA2E3A664B2}" presName="parTxOnly" presStyleLbl="node1" presStyleIdx="1" presStyleCnt="8">
        <dgm:presLayoutVars>
          <dgm:bulletEnabled val="1"/>
        </dgm:presLayoutVars>
      </dgm:prSet>
      <dgm:spPr/>
    </dgm:pt>
    <dgm:pt modelId="{36CE0F2B-C61A-4E5C-828E-EF94AC1F18F8}" type="pres">
      <dgm:prSet presAssocID="{12AA7F15-1FB8-40F5-AB34-3ADFF4516115}" presName="parSpace" presStyleCnt="0"/>
      <dgm:spPr/>
    </dgm:pt>
    <dgm:pt modelId="{DCF4A372-6AA3-40C3-B5BC-07413DD5C66D}" type="pres">
      <dgm:prSet presAssocID="{0B098DEB-8CD8-416E-BBAD-E8B230D281BA}" presName="parTxOnly" presStyleLbl="node1" presStyleIdx="2" presStyleCnt="8">
        <dgm:presLayoutVars>
          <dgm:bulletEnabled val="1"/>
        </dgm:presLayoutVars>
      </dgm:prSet>
      <dgm:spPr/>
    </dgm:pt>
    <dgm:pt modelId="{7BC836E2-C93C-43F6-A850-1D8044E72223}" type="pres">
      <dgm:prSet presAssocID="{2CFB83DE-A002-43DD-8418-091E7B60AE16}" presName="parSpace" presStyleCnt="0"/>
      <dgm:spPr/>
    </dgm:pt>
    <dgm:pt modelId="{75389B44-E15D-415F-9206-4A2D388E67F7}" type="pres">
      <dgm:prSet presAssocID="{8B83DABD-D075-4CDD-9C46-BE10D640417C}" presName="parTxOnly" presStyleLbl="node1" presStyleIdx="3" presStyleCnt="8">
        <dgm:presLayoutVars>
          <dgm:bulletEnabled val="1"/>
        </dgm:presLayoutVars>
      </dgm:prSet>
      <dgm:spPr/>
    </dgm:pt>
    <dgm:pt modelId="{756C2C75-BA2E-43E6-A88D-7DB12125EDD4}" type="pres">
      <dgm:prSet presAssocID="{1BF5CAB4-F0AC-4604-9D73-AE730A3EC7D9}" presName="parSpace" presStyleCnt="0"/>
      <dgm:spPr/>
    </dgm:pt>
    <dgm:pt modelId="{1D28C4D0-0152-42C6-8913-96B98ED07ACF}" type="pres">
      <dgm:prSet presAssocID="{A532E78B-4F3E-4745-9211-594EA60E410C}" presName="parTxOnly" presStyleLbl="node1" presStyleIdx="4" presStyleCnt="8">
        <dgm:presLayoutVars>
          <dgm:bulletEnabled val="1"/>
        </dgm:presLayoutVars>
      </dgm:prSet>
      <dgm:spPr/>
    </dgm:pt>
    <dgm:pt modelId="{E0BFE70B-63A1-4C2F-87E2-8354DCB8730D}" type="pres">
      <dgm:prSet presAssocID="{C43D9075-0D36-4463-A24A-D93D38E36C33}" presName="parSpace" presStyleCnt="0"/>
      <dgm:spPr/>
    </dgm:pt>
    <dgm:pt modelId="{082F0E38-393C-4B87-BBD6-5DCD4CB9BDD2}" type="pres">
      <dgm:prSet presAssocID="{8F33EBF0-D3EE-4D23-AAC6-DFB3EB646483}" presName="parTxOnly" presStyleLbl="node1" presStyleIdx="5" presStyleCnt="8">
        <dgm:presLayoutVars>
          <dgm:bulletEnabled val="1"/>
        </dgm:presLayoutVars>
      </dgm:prSet>
      <dgm:spPr/>
    </dgm:pt>
    <dgm:pt modelId="{7E5367F7-3A9A-48FA-97BC-77A0B9932AAD}" type="pres">
      <dgm:prSet presAssocID="{85BEFA16-F4F1-45D6-996B-9C188A10929C}" presName="parSpace" presStyleCnt="0"/>
      <dgm:spPr/>
    </dgm:pt>
    <dgm:pt modelId="{0084768D-E6A4-4D69-97F7-163C9B988379}" type="pres">
      <dgm:prSet presAssocID="{E3D2AD8A-1A2B-4108-85DB-BDCBEEBC8474}" presName="parTxOnly" presStyleLbl="node1" presStyleIdx="6" presStyleCnt="8">
        <dgm:presLayoutVars>
          <dgm:bulletEnabled val="1"/>
        </dgm:presLayoutVars>
      </dgm:prSet>
      <dgm:spPr/>
    </dgm:pt>
    <dgm:pt modelId="{ECD2C611-BEAE-47E9-B975-18B7E776D384}" type="pres">
      <dgm:prSet presAssocID="{412896A2-03F4-4409-893F-1F259B1470C2}" presName="parSpace" presStyleCnt="0"/>
      <dgm:spPr/>
    </dgm:pt>
    <dgm:pt modelId="{88BCDD5F-09FF-48FC-BBBE-868149947BB4}" type="pres">
      <dgm:prSet presAssocID="{E65E8E50-3347-4CAC-8ABB-FBB3537EBB3A}" presName="parTxOnly" presStyleLbl="node1" presStyleIdx="7" presStyleCnt="8">
        <dgm:presLayoutVars>
          <dgm:bulletEnabled val="1"/>
        </dgm:presLayoutVars>
      </dgm:prSet>
      <dgm:spPr/>
    </dgm:pt>
  </dgm:ptLst>
  <dgm:cxnLst>
    <dgm:cxn modelId="{EEF9EB01-2B3D-4C5F-A310-6563EE4F77EF}" srcId="{69BE07F0-A625-4302-BDD8-0644F2E9D798}" destId="{0B098DEB-8CD8-416E-BBAD-E8B230D281BA}" srcOrd="2" destOrd="0" parTransId="{3FA5030E-F8CB-4790-ADAE-A546B45D95D4}" sibTransId="{2CFB83DE-A002-43DD-8418-091E7B60AE16}"/>
    <dgm:cxn modelId="{60EE0B0C-DF09-4A35-8CD3-46B0E74B5C72}" type="presOf" srcId="{E65E8E50-3347-4CAC-8ABB-FBB3537EBB3A}" destId="{88BCDD5F-09FF-48FC-BBBE-868149947BB4}" srcOrd="0" destOrd="0" presId="urn:microsoft.com/office/officeart/2005/8/layout/hChevron3"/>
    <dgm:cxn modelId="{F9D4C91E-5D57-46DA-909A-BA5E77D4073F}" srcId="{69BE07F0-A625-4302-BDD8-0644F2E9D798}" destId="{A90EEBF8-AA24-4EF0-B144-9AA2E3A664B2}" srcOrd="1" destOrd="0" parTransId="{223DBEE9-1B8A-4B61-8062-C24C5D5A10C9}" sibTransId="{12AA7F15-1FB8-40F5-AB34-3ADFF4516115}"/>
    <dgm:cxn modelId="{4830415E-AB7C-43A5-92D2-1656346696F7}" type="presOf" srcId="{A532E78B-4F3E-4745-9211-594EA60E410C}" destId="{1D28C4D0-0152-42C6-8913-96B98ED07ACF}" srcOrd="0" destOrd="0" presId="urn:microsoft.com/office/officeart/2005/8/layout/hChevron3"/>
    <dgm:cxn modelId="{6C1BD151-98E5-49AC-AA1D-A05815884DEB}" type="presOf" srcId="{69BE07F0-A625-4302-BDD8-0644F2E9D798}" destId="{82BB17F8-53C5-43EA-A51B-957F5A001F3A}" srcOrd="0" destOrd="0" presId="urn:microsoft.com/office/officeart/2005/8/layout/hChevron3"/>
    <dgm:cxn modelId="{68391574-C3C8-445B-819D-CE3DBD30F455}" srcId="{69BE07F0-A625-4302-BDD8-0644F2E9D798}" destId="{7FE41D24-2C4B-4BE3-90EA-F3D2B43251FE}" srcOrd="0" destOrd="0" parTransId="{04CC8BB2-6C8F-4009-AC16-A9A4D640ABE2}" sibTransId="{9817CFF0-2E9D-4C0E-822D-FC058FDB9202}"/>
    <dgm:cxn modelId="{6148F357-D454-484B-8648-F4DFBDC70908}" srcId="{69BE07F0-A625-4302-BDD8-0644F2E9D798}" destId="{A532E78B-4F3E-4745-9211-594EA60E410C}" srcOrd="4" destOrd="0" parTransId="{92E74FF9-6B73-4B4F-A042-E5B2F48945ED}" sibTransId="{C43D9075-0D36-4463-A24A-D93D38E36C33}"/>
    <dgm:cxn modelId="{CA500791-AC36-46FA-9ED7-F8D4A3C210F5}" type="presOf" srcId="{8F33EBF0-D3EE-4D23-AAC6-DFB3EB646483}" destId="{082F0E38-393C-4B87-BBD6-5DCD4CB9BDD2}" srcOrd="0" destOrd="0" presId="urn:microsoft.com/office/officeart/2005/8/layout/hChevron3"/>
    <dgm:cxn modelId="{0D977D97-D4A0-4BAB-9B97-88B086B91113}" type="presOf" srcId="{8B83DABD-D075-4CDD-9C46-BE10D640417C}" destId="{75389B44-E15D-415F-9206-4A2D388E67F7}" srcOrd="0" destOrd="0" presId="urn:microsoft.com/office/officeart/2005/8/layout/hChevron3"/>
    <dgm:cxn modelId="{60A99297-D0B6-4B09-8BF3-31F63331437B}" srcId="{69BE07F0-A625-4302-BDD8-0644F2E9D798}" destId="{E65E8E50-3347-4CAC-8ABB-FBB3537EBB3A}" srcOrd="7" destOrd="0" parTransId="{D23B5DD4-F3EA-4591-9D40-226895FA1EE4}" sibTransId="{1A24E6B6-1CB1-47DE-B9EE-6FB5435A29A7}"/>
    <dgm:cxn modelId="{A6917CAC-B5E2-4B0B-B7BF-947ED1EE0914}" type="presOf" srcId="{A90EEBF8-AA24-4EF0-B144-9AA2E3A664B2}" destId="{7336E675-5023-423E-A68A-820BE3A4FFE0}" srcOrd="0" destOrd="0" presId="urn:microsoft.com/office/officeart/2005/8/layout/hChevron3"/>
    <dgm:cxn modelId="{B01CEAAD-BE3A-4993-921C-BCF4C21F8CC7}" srcId="{69BE07F0-A625-4302-BDD8-0644F2E9D798}" destId="{E3D2AD8A-1A2B-4108-85DB-BDCBEEBC8474}" srcOrd="6" destOrd="0" parTransId="{5790F466-25B0-442A-866F-DF53BCE8A784}" sibTransId="{412896A2-03F4-4409-893F-1F259B1470C2}"/>
    <dgm:cxn modelId="{ED96A0B8-7D34-4F7E-9D4C-5B2239DA6438}" srcId="{69BE07F0-A625-4302-BDD8-0644F2E9D798}" destId="{8F33EBF0-D3EE-4D23-AAC6-DFB3EB646483}" srcOrd="5" destOrd="0" parTransId="{E2A96B78-A01F-4DA3-9E9A-397B8A73FB4E}" sibTransId="{85BEFA16-F4F1-45D6-996B-9C188A10929C}"/>
    <dgm:cxn modelId="{A3BD46CB-C61C-40E0-AE55-355E806F8B5F}" srcId="{69BE07F0-A625-4302-BDD8-0644F2E9D798}" destId="{8B83DABD-D075-4CDD-9C46-BE10D640417C}" srcOrd="3" destOrd="0" parTransId="{DBCB09C9-BD9F-4E95-8CA1-8D3A18A601F3}" sibTransId="{1BF5CAB4-F0AC-4604-9D73-AE730A3EC7D9}"/>
    <dgm:cxn modelId="{28B80CDB-D5D0-46DE-8C0C-FD838A8E4B67}" type="presOf" srcId="{0B098DEB-8CD8-416E-BBAD-E8B230D281BA}" destId="{DCF4A372-6AA3-40C3-B5BC-07413DD5C66D}" srcOrd="0" destOrd="0" presId="urn:microsoft.com/office/officeart/2005/8/layout/hChevron3"/>
    <dgm:cxn modelId="{44731AF4-EF2D-4C04-8717-A77C9EA48DF4}" type="presOf" srcId="{E3D2AD8A-1A2B-4108-85DB-BDCBEEBC8474}" destId="{0084768D-E6A4-4D69-97F7-163C9B988379}" srcOrd="0" destOrd="0" presId="urn:microsoft.com/office/officeart/2005/8/layout/hChevron3"/>
    <dgm:cxn modelId="{AE2D23FB-6FE4-4F0B-8AB1-034A39B9B4D0}" type="presOf" srcId="{7FE41D24-2C4B-4BE3-90EA-F3D2B43251FE}" destId="{08010BEE-D933-4695-86EA-41A3E5329F38}" srcOrd="0" destOrd="0" presId="urn:microsoft.com/office/officeart/2005/8/layout/hChevron3"/>
    <dgm:cxn modelId="{20D6E222-6314-4859-A1B0-9BCC20F5C255}" type="presParOf" srcId="{82BB17F8-53C5-43EA-A51B-957F5A001F3A}" destId="{08010BEE-D933-4695-86EA-41A3E5329F38}" srcOrd="0" destOrd="0" presId="urn:microsoft.com/office/officeart/2005/8/layout/hChevron3"/>
    <dgm:cxn modelId="{2DD846CD-33C7-4F0F-B838-DFFD45FBB892}" type="presParOf" srcId="{82BB17F8-53C5-43EA-A51B-957F5A001F3A}" destId="{7295D031-73EC-4BC6-9FF9-2C619DD74953}" srcOrd="1" destOrd="0" presId="urn:microsoft.com/office/officeart/2005/8/layout/hChevron3"/>
    <dgm:cxn modelId="{8D1D16AC-0809-40E6-8235-B5F2650DDDE6}" type="presParOf" srcId="{82BB17F8-53C5-43EA-A51B-957F5A001F3A}" destId="{7336E675-5023-423E-A68A-820BE3A4FFE0}" srcOrd="2" destOrd="0" presId="urn:microsoft.com/office/officeart/2005/8/layout/hChevron3"/>
    <dgm:cxn modelId="{52D765D0-C745-4406-BC7C-868A842566FB}" type="presParOf" srcId="{82BB17F8-53C5-43EA-A51B-957F5A001F3A}" destId="{36CE0F2B-C61A-4E5C-828E-EF94AC1F18F8}" srcOrd="3" destOrd="0" presId="urn:microsoft.com/office/officeart/2005/8/layout/hChevron3"/>
    <dgm:cxn modelId="{BC58A563-FE5B-4F22-ACB3-78AFAD73DB7F}" type="presParOf" srcId="{82BB17F8-53C5-43EA-A51B-957F5A001F3A}" destId="{DCF4A372-6AA3-40C3-B5BC-07413DD5C66D}" srcOrd="4" destOrd="0" presId="urn:microsoft.com/office/officeart/2005/8/layout/hChevron3"/>
    <dgm:cxn modelId="{E47ED78D-C6FA-4CB6-ACC8-AC286E357E78}" type="presParOf" srcId="{82BB17F8-53C5-43EA-A51B-957F5A001F3A}" destId="{7BC836E2-C93C-43F6-A850-1D8044E72223}" srcOrd="5" destOrd="0" presId="urn:microsoft.com/office/officeart/2005/8/layout/hChevron3"/>
    <dgm:cxn modelId="{4F222671-9502-431F-BBBF-0DC7F732D381}" type="presParOf" srcId="{82BB17F8-53C5-43EA-A51B-957F5A001F3A}" destId="{75389B44-E15D-415F-9206-4A2D388E67F7}" srcOrd="6" destOrd="0" presId="urn:microsoft.com/office/officeart/2005/8/layout/hChevron3"/>
    <dgm:cxn modelId="{39CF11BA-5655-4B3F-9583-2EDE34DF4459}" type="presParOf" srcId="{82BB17F8-53C5-43EA-A51B-957F5A001F3A}" destId="{756C2C75-BA2E-43E6-A88D-7DB12125EDD4}" srcOrd="7" destOrd="0" presId="urn:microsoft.com/office/officeart/2005/8/layout/hChevron3"/>
    <dgm:cxn modelId="{B5ED0FF8-B034-4C13-9DF4-43AA478F1D4A}" type="presParOf" srcId="{82BB17F8-53C5-43EA-A51B-957F5A001F3A}" destId="{1D28C4D0-0152-42C6-8913-96B98ED07ACF}" srcOrd="8" destOrd="0" presId="urn:microsoft.com/office/officeart/2005/8/layout/hChevron3"/>
    <dgm:cxn modelId="{08A546CC-8E69-48B0-B997-4A915EC0C36B}" type="presParOf" srcId="{82BB17F8-53C5-43EA-A51B-957F5A001F3A}" destId="{E0BFE70B-63A1-4C2F-87E2-8354DCB8730D}" srcOrd="9" destOrd="0" presId="urn:microsoft.com/office/officeart/2005/8/layout/hChevron3"/>
    <dgm:cxn modelId="{4F398B3C-F09D-4A30-999A-4EF0B923435D}" type="presParOf" srcId="{82BB17F8-53C5-43EA-A51B-957F5A001F3A}" destId="{082F0E38-393C-4B87-BBD6-5DCD4CB9BDD2}" srcOrd="10" destOrd="0" presId="urn:microsoft.com/office/officeart/2005/8/layout/hChevron3"/>
    <dgm:cxn modelId="{78E7122F-7E07-4224-BFA9-CA17CEDE2C61}" type="presParOf" srcId="{82BB17F8-53C5-43EA-A51B-957F5A001F3A}" destId="{7E5367F7-3A9A-48FA-97BC-77A0B9932AAD}" srcOrd="11" destOrd="0" presId="urn:microsoft.com/office/officeart/2005/8/layout/hChevron3"/>
    <dgm:cxn modelId="{C3680687-7781-46AB-AB3C-6C4C8C00A140}" type="presParOf" srcId="{82BB17F8-53C5-43EA-A51B-957F5A001F3A}" destId="{0084768D-E6A4-4D69-97F7-163C9B988379}" srcOrd="12" destOrd="0" presId="urn:microsoft.com/office/officeart/2005/8/layout/hChevron3"/>
    <dgm:cxn modelId="{F8A42C76-CA4E-4A3D-B06F-CDBCFE19ABFA}" type="presParOf" srcId="{82BB17F8-53C5-43EA-A51B-957F5A001F3A}" destId="{ECD2C611-BEAE-47E9-B975-18B7E776D384}" srcOrd="13" destOrd="0" presId="urn:microsoft.com/office/officeart/2005/8/layout/hChevron3"/>
    <dgm:cxn modelId="{346A281D-D1C5-40B6-9EC3-850ED98C6A76}" type="presParOf" srcId="{82BB17F8-53C5-43EA-A51B-957F5A001F3A}" destId="{88BCDD5F-09FF-48FC-BBBE-868149947BB4}"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16AF-98F8-4A98-BEBA-15707D96965D}" type="doc">
      <dgm:prSet loTypeId="urn:microsoft.com/office/officeart/2005/8/layout/hProcess9" loCatId="process" qsTypeId="urn:microsoft.com/office/officeart/2005/8/quickstyle/simple1" qsCatId="simple" csTypeId="urn:microsoft.com/office/officeart/2005/8/colors/accent1_2" csCatId="accent1" phldr="1"/>
      <dgm:spPr/>
    </dgm:pt>
    <dgm:pt modelId="{B467D10C-DE88-49BB-B363-B747FD4B7447}">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r>
            <a:rPr lang="en-IN" b="1" dirty="0">
              <a:solidFill>
                <a:srgbClr val="FFFF00"/>
              </a:solidFill>
              <a:highlight>
                <a:srgbClr val="000080"/>
              </a:highlight>
            </a:rPr>
            <a:t>Recognition</a:t>
          </a:r>
        </a:p>
      </dgm:t>
    </dgm:pt>
    <dgm:pt modelId="{A9FBB103-C27D-4284-8E25-B221CE27F6F3}" type="parTrans" cxnId="{17865E6C-439C-48F3-ADE9-EF9AA69666C7}">
      <dgm:prSet/>
      <dgm:spPr/>
      <dgm:t>
        <a:bodyPr/>
        <a:lstStyle/>
        <a:p>
          <a:endParaRPr lang="en-IN"/>
        </a:p>
      </dgm:t>
    </dgm:pt>
    <dgm:pt modelId="{7785E874-AD0B-4E8B-BEF6-6C6AD8CFE0B8}" type="sibTrans" cxnId="{17865E6C-439C-48F3-ADE9-EF9AA69666C7}">
      <dgm:prSet/>
      <dgm:spPr/>
      <dgm:t>
        <a:bodyPr/>
        <a:lstStyle/>
        <a:p>
          <a:endParaRPr lang="en-IN"/>
        </a:p>
      </dgm:t>
    </dgm:pt>
    <dgm:pt modelId="{45AF28F2-1164-4F6C-95E9-198B28B920E0}">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r>
            <a:rPr lang="en-IN" b="1" dirty="0">
              <a:solidFill>
                <a:srgbClr val="FFFF00"/>
              </a:solidFill>
              <a:highlight>
                <a:srgbClr val="000080"/>
              </a:highlight>
            </a:rPr>
            <a:t>Generation</a:t>
          </a:r>
        </a:p>
      </dgm:t>
    </dgm:pt>
    <dgm:pt modelId="{05942334-E351-48A2-957D-04F2694750A5}" type="parTrans" cxnId="{8EF35DD3-7632-4A1E-B977-141E7F6F91E5}">
      <dgm:prSet/>
      <dgm:spPr/>
      <dgm:t>
        <a:bodyPr/>
        <a:lstStyle/>
        <a:p>
          <a:endParaRPr lang="en-IN"/>
        </a:p>
      </dgm:t>
    </dgm:pt>
    <dgm:pt modelId="{81E9F4A4-B9D7-4E1F-B0AD-2F0469B8240A}" type="sibTrans" cxnId="{8EF35DD3-7632-4A1E-B977-141E7F6F91E5}">
      <dgm:prSet/>
      <dgm:spPr/>
      <dgm:t>
        <a:bodyPr/>
        <a:lstStyle/>
        <a:p>
          <a:endParaRPr lang="en-IN"/>
        </a:p>
      </dgm:t>
    </dgm:pt>
    <dgm:pt modelId="{2A04E77F-47A4-4BB5-8465-D32E5E9606D9}">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r>
            <a:rPr lang="en-IN" b="1" dirty="0">
              <a:solidFill>
                <a:srgbClr val="FFFF00"/>
              </a:solidFill>
              <a:highlight>
                <a:srgbClr val="000080"/>
              </a:highlight>
            </a:rPr>
            <a:t>Creation</a:t>
          </a:r>
        </a:p>
      </dgm:t>
    </dgm:pt>
    <dgm:pt modelId="{6D251893-7D15-4E70-9C15-60981BA9EDC7}" type="parTrans" cxnId="{888D7715-F506-40F4-AAFC-3D8255C0A320}">
      <dgm:prSet/>
      <dgm:spPr/>
      <dgm:t>
        <a:bodyPr/>
        <a:lstStyle/>
        <a:p>
          <a:endParaRPr lang="en-IN"/>
        </a:p>
      </dgm:t>
    </dgm:pt>
    <dgm:pt modelId="{5649CA0B-FC7F-4EDA-BF1D-2E2A931C0A79}" type="sibTrans" cxnId="{888D7715-F506-40F4-AAFC-3D8255C0A320}">
      <dgm:prSet/>
      <dgm:spPr/>
      <dgm:t>
        <a:bodyPr/>
        <a:lstStyle/>
        <a:p>
          <a:endParaRPr lang="en-IN"/>
        </a:p>
      </dgm:t>
    </dgm:pt>
    <dgm:pt modelId="{23092BE5-3DF4-45BE-9732-988B8CBDE81D}" type="pres">
      <dgm:prSet presAssocID="{0DD816AF-98F8-4A98-BEBA-15707D96965D}" presName="CompostProcess" presStyleCnt="0">
        <dgm:presLayoutVars>
          <dgm:dir/>
          <dgm:resizeHandles val="exact"/>
        </dgm:presLayoutVars>
      </dgm:prSet>
      <dgm:spPr/>
    </dgm:pt>
    <dgm:pt modelId="{0FD0F92A-6CF9-485F-9E76-59F9DB611EC9}" type="pres">
      <dgm:prSet presAssocID="{0DD816AF-98F8-4A98-BEBA-15707D96965D}" presName="arrow" presStyleLbl="bgShp" presStyleIdx="0" presStyleCnt="1"/>
      <dgm:spPr>
        <a:solidFill>
          <a:srgbClr val="C00000"/>
        </a:solidFill>
      </dgm:spPr>
    </dgm:pt>
    <dgm:pt modelId="{D6BAB249-C184-4B8F-8BC2-7C5EE9883094}" type="pres">
      <dgm:prSet presAssocID="{0DD816AF-98F8-4A98-BEBA-15707D96965D}" presName="linearProcess" presStyleCnt="0"/>
      <dgm:spPr/>
    </dgm:pt>
    <dgm:pt modelId="{B7A3AF0D-AFFE-4956-A1B2-FE38206DEEDC}" type="pres">
      <dgm:prSet presAssocID="{B467D10C-DE88-49BB-B363-B747FD4B7447}" presName="textNode" presStyleLbl="node1" presStyleIdx="0" presStyleCnt="3">
        <dgm:presLayoutVars>
          <dgm:bulletEnabled val="1"/>
        </dgm:presLayoutVars>
      </dgm:prSet>
      <dgm:spPr/>
    </dgm:pt>
    <dgm:pt modelId="{BAD3C528-2B8C-4E06-B77E-C7EC48D0004C}" type="pres">
      <dgm:prSet presAssocID="{7785E874-AD0B-4E8B-BEF6-6C6AD8CFE0B8}" presName="sibTrans" presStyleCnt="0"/>
      <dgm:spPr/>
    </dgm:pt>
    <dgm:pt modelId="{710A1FAA-97E7-46AC-902F-8321004BB2B8}" type="pres">
      <dgm:prSet presAssocID="{45AF28F2-1164-4F6C-95E9-198B28B920E0}" presName="textNode" presStyleLbl="node1" presStyleIdx="1" presStyleCnt="3">
        <dgm:presLayoutVars>
          <dgm:bulletEnabled val="1"/>
        </dgm:presLayoutVars>
      </dgm:prSet>
      <dgm:spPr/>
    </dgm:pt>
    <dgm:pt modelId="{858284F6-6F8D-4E5E-998A-B3450EDBC172}" type="pres">
      <dgm:prSet presAssocID="{81E9F4A4-B9D7-4E1F-B0AD-2F0469B8240A}" presName="sibTrans" presStyleCnt="0"/>
      <dgm:spPr/>
    </dgm:pt>
    <dgm:pt modelId="{4A2B754E-CDFB-46D1-9CAD-F88F95D8681C}" type="pres">
      <dgm:prSet presAssocID="{2A04E77F-47A4-4BB5-8465-D32E5E9606D9}" presName="textNode" presStyleLbl="node1" presStyleIdx="2" presStyleCnt="3">
        <dgm:presLayoutVars>
          <dgm:bulletEnabled val="1"/>
        </dgm:presLayoutVars>
      </dgm:prSet>
      <dgm:spPr/>
    </dgm:pt>
  </dgm:ptLst>
  <dgm:cxnLst>
    <dgm:cxn modelId="{888D7715-F506-40F4-AAFC-3D8255C0A320}" srcId="{0DD816AF-98F8-4A98-BEBA-15707D96965D}" destId="{2A04E77F-47A4-4BB5-8465-D32E5E9606D9}" srcOrd="2" destOrd="0" parTransId="{6D251893-7D15-4E70-9C15-60981BA9EDC7}" sibTransId="{5649CA0B-FC7F-4EDA-BF1D-2E2A931C0A79}"/>
    <dgm:cxn modelId="{17865E6C-439C-48F3-ADE9-EF9AA69666C7}" srcId="{0DD816AF-98F8-4A98-BEBA-15707D96965D}" destId="{B467D10C-DE88-49BB-B363-B747FD4B7447}" srcOrd="0" destOrd="0" parTransId="{A9FBB103-C27D-4284-8E25-B221CE27F6F3}" sibTransId="{7785E874-AD0B-4E8B-BEF6-6C6AD8CFE0B8}"/>
    <dgm:cxn modelId="{4590E273-974C-4B8A-8191-C7F8AFD39CCC}" type="presOf" srcId="{45AF28F2-1164-4F6C-95E9-198B28B920E0}" destId="{710A1FAA-97E7-46AC-902F-8321004BB2B8}" srcOrd="0" destOrd="0" presId="urn:microsoft.com/office/officeart/2005/8/layout/hProcess9"/>
    <dgm:cxn modelId="{C47C5274-74CD-4F3D-ABAB-ADC713488C99}" type="presOf" srcId="{B467D10C-DE88-49BB-B363-B747FD4B7447}" destId="{B7A3AF0D-AFFE-4956-A1B2-FE38206DEEDC}" srcOrd="0" destOrd="0" presId="urn:microsoft.com/office/officeart/2005/8/layout/hProcess9"/>
    <dgm:cxn modelId="{0A62439A-A2E4-43B4-9BD9-74A9C0B16ACC}" type="presOf" srcId="{2A04E77F-47A4-4BB5-8465-D32E5E9606D9}" destId="{4A2B754E-CDFB-46D1-9CAD-F88F95D8681C}" srcOrd="0" destOrd="0" presId="urn:microsoft.com/office/officeart/2005/8/layout/hProcess9"/>
    <dgm:cxn modelId="{8EF35DD3-7632-4A1E-B977-141E7F6F91E5}" srcId="{0DD816AF-98F8-4A98-BEBA-15707D96965D}" destId="{45AF28F2-1164-4F6C-95E9-198B28B920E0}" srcOrd="1" destOrd="0" parTransId="{05942334-E351-48A2-957D-04F2694750A5}" sibTransId="{81E9F4A4-B9D7-4E1F-B0AD-2F0469B8240A}"/>
    <dgm:cxn modelId="{C11763FE-1E40-449C-A4D2-96B56F00F49C}" type="presOf" srcId="{0DD816AF-98F8-4A98-BEBA-15707D96965D}" destId="{23092BE5-3DF4-45BE-9732-988B8CBDE81D}" srcOrd="0" destOrd="0" presId="urn:microsoft.com/office/officeart/2005/8/layout/hProcess9"/>
    <dgm:cxn modelId="{301323AA-DA2F-4408-8856-CDB6A4329A55}" type="presParOf" srcId="{23092BE5-3DF4-45BE-9732-988B8CBDE81D}" destId="{0FD0F92A-6CF9-485F-9E76-59F9DB611EC9}" srcOrd="0" destOrd="0" presId="urn:microsoft.com/office/officeart/2005/8/layout/hProcess9"/>
    <dgm:cxn modelId="{655EBE02-1378-4ACD-9D8C-E3CF698D9DA3}" type="presParOf" srcId="{23092BE5-3DF4-45BE-9732-988B8CBDE81D}" destId="{D6BAB249-C184-4B8F-8BC2-7C5EE9883094}" srcOrd="1" destOrd="0" presId="urn:microsoft.com/office/officeart/2005/8/layout/hProcess9"/>
    <dgm:cxn modelId="{0EE1BA8C-5986-4B3C-A11E-0E6927A33F05}" type="presParOf" srcId="{D6BAB249-C184-4B8F-8BC2-7C5EE9883094}" destId="{B7A3AF0D-AFFE-4956-A1B2-FE38206DEEDC}" srcOrd="0" destOrd="0" presId="urn:microsoft.com/office/officeart/2005/8/layout/hProcess9"/>
    <dgm:cxn modelId="{4C819464-D62F-46CE-A5EB-E17D580872DE}" type="presParOf" srcId="{D6BAB249-C184-4B8F-8BC2-7C5EE9883094}" destId="{BAD3C528-2B8C-4E06-B77E-C7EC48D0004C}" srcOrd="1" destOrd="0" presId="urn:microsoft.com/office/officeart/2005/8/layout/hProcess9"/>
    <dgm:cxn modelId="{6C4C1089-6552-46E5-A3E6-918C4C02B17A}" type="presParOf" srcId="{D6BAB249-C184-4B8F-8BC2-7C5EE9883094}" destId="{710A1FAA-97E7-46AC-902F-8321004BB2B8}" srcOrd="2" destOrd="0" presId="urn:microsoft.com/office/officeart/2005/8/layout/hProcess9"/>
    <dgm:cxn modelId="{F22F4F8F-1658-46B3-B549-14EE191D73A7}" type="presParOf" srcId="{D6BAB249-C184-4B8F-8BC2-7C5EE9883094}" destId="{858284F6-6F8D-4E5E-998A-B3450EDBC172}" srcOrd="3" destOrd="0" presId="urn:microsoft.com/office/officeart/2005/8/layout/hProcess9"/>
    <dgm:cxn modelId="{A7F26352-402F-4792-9834-84B913637D08}" type="presParOf" srcId="{D6BAB249-C184-4B8F-8BC2-7C5EE9883094}" destId="{4A2B754E-CDFB-46D1-9CAD-F88F95D8681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10BEE-D933-4695-86EA-41A3E5329F38}">
      <dsp:nvSpPr>
        <dsp:cNvPr id="0" name=""/>
        <dsp:cNvSpPr/>
      </dsp:nvSpPr>
      <dsp:spPr>
        <a:xfrm>
          <a:off x="5528" y="565251"/>
          <a:ext cx="1713879" cy="685551"/>
        </a:xfrm>
        <a:prstGeom prst="homePlat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88011" rIns="44006" bIns="88011" numCol="1" spcCol="1270" anchor="ctr" anchorCtr="0">
          <a:noAutofit/>
        </a:bodyPr>
        <a:lstStyle/>
        <a:p>
          <a:pPr marL="0" lvl="0" indent="0" algn="ctr" defTabSz="1466850">
            <a:lnSpc>
              <a:spcPct val="90000"/>
            </a:lnSpc>
            <a:spcBef>
              <a:spcPct val="0"/>
            </a:spcBef>
            <a:spcAft>
              <a:spcPct val="35000"/>
            </a:spcAft>
            <a:buNone/>
          </a:pPr>
          <a:r>
            <a:rPr lang="en-IN" sz="3300" kern="1200" dirty="0"/>
            <a:t>1959</a:t>
          </a:r>
        </a:p>
      </dsp:txBody>
      <dsp:txXfrm>
        <a:off x="5528" y="565251"/>
        <a:ext cx="1542491" cy="685551"/>
      </dsp:txXfrm>
    </dsp:sp>
    <dsp:sp modelId="{7336E675-5023-423E-A68A-820BE3A4FFE0}">
      <dsp:nvSpPr>
        <dsp:cNvPr id="0" name=""/>
        <dsp:cNvSpPr/>
      </dsp:nvSpPr>
      <dsp:spPr>
        <a:xfrm>
          <a:off x="1376632" y="565251"/>
          <a:ext cx="1713879" cy="685551"/>
        </a:xfrm>
        <a:prstGeom prst="chevron">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en-IN" sz="3300" kern="1200" dirty="0"/>
            <a:t>1963</a:t>
          </a:r>
        </a:p>
      </dsp:txBody>
      <dsp:txXfrm>
        <a:off x="1719408" y="565251"/>
        <a:ext cx="1028328" cy="685551"/>
      </dsp:txXfrm>
    </dsp:sp>
    <dsp:sp modelId="{DCF4A372-6AA3-40C3-B5BC-07413DD5C66D}">
      <dsp:nvSpPr>
        <dsp:cNvPr id="0" name=""/>
        <dsp:cNvSpPr/>
      </dsp:nvSpPr>
      <dsp:spPr>
        <a:xfrm>
          <a:off x="2747736" y="565251"/>
          <a:ext cx="1713879" cy="68555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en-IN" sz="3300" kern="1200" dirty="0"/>
            <a:t>1974</a:t>
          </a:r>
        </a:p>
      </dsp:txBody>
      <dsp:txXfrm>
        <a:off x="3090512" y="565251"/>
        <a:ext cx="1028328" cy="685551"/>
      </dsp:txXfrm>
    </dsp:sp>
    <dsp:sp modelId="{75389B44-E15D-415F-9206-4A2D388E67F7}">
      <dsp:nvSpPr>
        <dsp:cNvPr id="0" name=""/>
        <dsp:cNvSpPr/>
      </dsp:nvSpPr>
      <dsp:spPr>
        <a:xfrm>
          <a:off x="4118840" y="565251"/>
          <a:ext cx="1713879" cy="685551"/>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en-IN" sz="3300" kern="1200" dirty="0"/>
            <a:t>1982</a:t>
          </a:r>
        </a:p>
      </dsp:txBody>
      <dsp:txXfrm>
        <a:off x="4461616" y="565251"/>
        <a:ext cx="1028328" cy="685551"/>
      </dsp:txXfrm>
    </dsp:sp>
    <dsp:sp modelId="{1D28C4D0-0152-42C6-8913-96B98ED07ACF}">
      <dsp:nvSpPr>
        <dsp:cNvPr id="0" name=""/>
        <dsp:cNvSpPr/>
      </dsp:nvSpPr>
      <dsp:spPr>
        <a:xfrm>
          <a:off x="5489944" y="565251"/>
          <a:ext cx="1713879" cy="68555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en-IN" sz="3300" kern="1200" dirty="0"/>
            <a:t>1991</a:t>
          </a:r>
        </a:p>
      </dsp:txBody>
      <dsp:txXfrm>
        <a:off x="5832720" y="565251"/>
        <a:ext cx="1028328" cy="685551"/>
      </dsp:txXfrm>
    </dsp:sp>
    <dsp:sp modelId="{082F0E38-393C-4B87-BBD6-5DCD4CB9BDD2}">
      <dsp:nvSpPr>
        <dsp:cNvPr id="0" name=""/>
        <dsp:cNvSpPr/>
      </dsp:nvSpPr>
      <dsp:spPr>
        <a:xfrm>
          <a:off x="6861048" y="565251"/>
          <a:ext cx="1713879" cy="68555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en-IN" sz="3300" kern="1200" dirty="0"/>
            <a:t>2001</a:t>
          </a:r>
        </a:p>
      </dsp:txBody>
      <dsp:txXfrm>
        <a:off x="7203824" y="565251"/>
        <a:ext cx="1028328" cy="685551"/>
      </dsp:txXfrm>
    </dsp:sp>
    <dsp:sp modelId="{0084768D-E6A4-4D69-97F7-163C9B988379}">
      <dsp:nvSpPr>
        <dsp:cNvPr id="0" name=""/>
        <dsp:cNvSpPr/>
      </dsp:nvSpPr>
      <dsp:spPr>
        <a:xfrm>
          <a:off x="8232152" y="565251"/>
          <a:ext cx="1713879" cy="68555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en-IN" sz="3300" kern="1200" dirty="0"/>
            <a:t>2012</a:t>
          </a:r>
        </a:p>
      </dsp:txBody>
      <dsp:txXfrm>
        <a:off x="8574928" y="565251"/>
        <a:ext cx="1028328" cy="685551"/>
      </dsp:txXfrm>
    </dsp:sp>
    <dsp:sp modelId="{88BCDD5F-09FF-48FC-BBBE-868149947BB4}">
      <dsp:nvSpPr>
        <dsp:cNvPr id="0" name=""/>
        <dsp:cNvSpPr/>
      </dsp:nvSpPr>
      <dsp:spPr>
        <a:xfrm>
          <a:off x="9603256" y="565251"/>
          <a:ext cx="1713879" cy="685551"/>
        </a:xfrm>
        <a:prstGeom prst="chevron">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en-IN" sz="3300" kern="1200" dirty="0"/>
            <a:t>2014</a:t>
          </a:r>
        </a:p>
      </dsp:txBody>
      <dsp:txXfrm>
        <a:off x="9946032" y="565251"/>
        <a:ext cx="1028328" cy="685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0F92A-6CF9-485F-9E76-59F9DB611EC9}">
      <dsp:nvSpPr>
        <dsp:cNvPr id="0" name=""/>
        <dsp:cNvSpPr/>
      </dsp:nvSpPr>
      <dsp:spPr>
        <a:xfrm>
          <a:off x="609599" y="0"/>
          <a:ext cx="6908800" cy="4712656"/>
        </a:xfrm>
        <a:prstGeom prst="rightArrow">
          <a:avLst/>
        </a:prstGeom>
        <a:solidFill>
          <a:srgbClr val="C00000"/>
        </a:solidFill>
        <a:ln>
          <a:noFill/>
        </a:ln>
        <a:effectLst/>
      </dsp:spPr>
      <dsp:style>
        <a:lnRef idx="0">
          <a:scrgbClr r="0" g="0" b="0"/>
        </a:lnRef>
        <a:fillRef idx="1">
          <a:scrgbClr r="0" g="0" b="0"/>
        </a:fillRef>
        <a:effectRef idx="0">
          <a:scrgbClr r="0" g="0" b="0"/>
        </a:effectRef>
        <a:fontRef idx="minor"/>
      </dsp:style>
    </dsp:sp>
    <dsp:sp modelId="{B7A3AF0D-AFFE-4956-A1B2-FE38206DEEDC}">
      <dsp:nvSpPr>
        <dsp:cNvPr id="0" name=""/>
        <dsp:cNvSpPr/>
      </dsp:nvSpPr>
      <dsp:spPr>
        <a:xfrm>
          <a:off x="4266" y="1413796"/>
          <a:ext cx="2560439" cy="1885062"/>
        </a:xfrm>
        <a:prstGeom prst="roundRect">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kern="1200" dirty="0">
              <a:solidFill>
                <a:srgbClr val="FFFF00"/>
              </a:solidFill>
              <a:highlight>
                <a:srgbClr val="000080"/>
              </a:highlight>
            </a:rPr>
            <a:t>Recognition</a:t>
          </a:r>
        </a:p>
      </dsp:txBody>
      <dsp:txXfrm>
        <a:off x="96287" y="1505817"/>
        <a:ext cx="2376397" cy="1701020"/>
      </dsp:txXfrm>
    </dsp:sp>
    <dsp:sp modelId="{710A1FAA-97E7-46AC-902F-8321004BB2B8}">
      <dsp:nvSpPr>
        <dsp:cNvPr id="0" name=""/>
        <dsp:cNvSpPr/>
      </dsp:nvSpPr>
      <dsp:spPr>
        <a:xfrm>
          <a:off x="2783780" y="1413796"/>
          <a:ext cx="2560439" cy="1885062"/>
        </a:xfrm>
        <a:prstGeom prst="roundRect">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kern="1200" dirty="0">
              <a:solidFill>
                <a:srgbClr val="FFFF00"/>
              </a:solidFill>
              <a:highlight>
                <a:srgbClr val="000080"/>
              </a:highlight>
            </a:rPr>
            <a:t>Generation</a:t>
          </a:r>
        </a:p>
      </dsp:txBody>
      <dsp:txXfrm>
        <a:off x="2875801" y="1505817"/>
        <a:ext cx="2376397" cy="1701020"/>
      </dsp:txXfrm>
    </dsp:sp>
    <dsp:sp modelId="{4A2B754E-CDFB-46D1-9CAD-F88F95D8681C}">
      <dsp:nvSpPr>
        <dsp:cNvPr id="0" name=""/>
        <dsp:cNvSpPr/>
      </dsp:nvSpPr>
      <dsp:spPr>
        <a:xfrm>
          <a:off x="5563294" y="1413796"/>
          <a:ext cx="2560439" cy="1885062"/>
        </a:xfrm>
        <a:prstGeom prst="round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kern="1200" dirty="0">
              <a:solidFill>
                <a:srgbClr val="FFFF00"/>
              </a:solidFill>
              <a:highlight>
                <a:srgbClr val="000080"/>
              </a:highlight>
            </a:rPr>
            <a:t>Creation</a:t>
          </a:r>
        </a:p>
      </dsp:txBody>
      <dsp:txXfrm>
        <a:off x="5655315" y="1505817"/>
        <a:ext cx="2376397" cy="17010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7A7665-CDB6-48A9-B47A-8D53CBD23C9F}" type="datetimeFigureOut">
              <a:rPr lang="en-IN" smtClean="0"/>
              <a:t>05-12-2022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A293A-5E05-46F0-B3E3-47892056135D}" type="slidenum">
              <a:rPr lang="en-IN" smtClean="0"/>
              <a:t>‹#›</a:t>
            </a:fld>
            <a:endParaRPr lang="en-IN"/>
          </a:p>
        </p:txBody>
      </p:sp>
    </p:spTree>
    <p:extLst>
      <p:ext uri="{BB962C8B-B14F-4D97-AF65-F5344CB8AC3E}">
        <p14:creationId xmlns:p14="http://schemas.microsoft.com/office/powerpoint/2010/main" val="2972270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9b1b1357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9b1b1357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9b1b1357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9b1b1357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401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9b1b1357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9b1b1357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06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9b1b1357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9b1b1357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50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9b1b1357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9b1b1357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21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9b1b1357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9b1b1357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07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9b1b1357b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9b1b1357b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237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77E8-9E7E-4B55-B53C-A3C7D175B2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86F0A47-32ED-48EE-81E6-9F4CDD7265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17C2B1-9793-4E50-AE93-39B54D13A09A}"/>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5" name="Footer Placeholder 4">
            <a:extLst>
              <a:ext uri="{FF2B5EF4-FFF2-40B4-BE49-F238E27FC236}">
                <a16:creationId xmlns:a16="http://schemas.microsoft.com/office/drawing/2014/main" id="{3E1F33AB-5228-43D0-A14E-B6128ECD64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571B27-D5FA-40F8-AC21-D1A09D82335B}"/>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247283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A51FB-AD4E-4CDA-8A5D-3F9946F262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00059D-C572-49DF-98F7-23E12C9A2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D9D327-5953-43FE-91E8-76902672BA5D}"/>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5" name="Footer Placeholder 4">
            <a:extLst>
              <a:ext uri="{FF2B5EF4-FFF2-40B4-BE49-F238E27FC236}">
                <a16:creationId xmlns:a16="http://schemas.microsoft.com/office/drawing/2014/main" id="{8EE960DF-0F15-46C4-BF3A-D3249C6C11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5D1FF6-C6FF-4882-8E38-344EC3E4AE4B}"/>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148263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761B31-F8DF-4CE6-8253-DDC8CD2551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2008A2-5E00-4C55-AB7B-2D0F1D75F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262DEB-EEFD-47AA-BFA7-6340F423663B}"/>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5" name="Footer Placeholder 4">
            <a:extLst>
              <a:ext uri="{FF2B5EF4-FFF2-40B4-BE49-F238E27FC236}">
                <a16:creationId xmlns:a16="http://schemas.microsoft.com/office/drawing/2014/main" id="{D178E377-3A39-48F1-86F1-4D22655761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5B4A07-BBAE-450B-ACC7-38132F47C018}"/>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637499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2167" y="228600"/>
            <a:ext cx="11387667" cy="1143000"/>
          </a:xfrm>
        </p:spPr>
        <p:txBody>
          <a:bodyPr/>
          <a:lstStyle/>
          <a:p>
            <a:r>
              <a:rPr lang="en-US"/>
              <a:t>Click to edit Master title style</a:t>
            </a:r>
            <a:endParaRPr lang="en-IN"/>
          </a:p>
        </p:txBody>
      </p:sp>
      <p:sp>
        <p:nvSpPr>
          <p:cNvPr id="3" name="Content Placeholder 2"/>
          <p:cNvSpPr>
            <a:spLocks noGrp="1"/>
          </p:cNvSpPr>
          <p:nvPr>
            <p:ph sz="half" idx="1"/>
          </p:nvPr>
        </p:nvSpPr>
        <p:spPr>
          <a:xfrm>
            <a:off x="402168" y="1600200"/>
            <a:ext cx="5592233"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6197601" y="1600200"/>
            <a:ext cx="5592233" cy="217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6197601" y="3925889"/>
            <a:ext cx="5592233" cy="2173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154">
            <a:extLst>
              <a:ext uri="{FF2B5EF4-FFF2-40B4-BE49-F238E27FC236}">
                <a16:creationId xmlns:a16="http://schemas.microsoft.com/office/drawing/2014/main" id="{7160EBC3-ACE7-718A-9597-2C5EE083741D}"/>
              </a:ext>
            </a:extLst>
          </p:cNvPr>
          <p:cNvSpPr>
            <a:spLocks noGrp="1" noChangeArrowheads="1"/>
          </p:cNvSpPr>
          <p:nvPr>
            <p:ph type="dt" sz="half" idx="10"/>
          </p:nvPr>
        </p:nvSpPr>
        <p:spPr>
          <a:ln/>
        </p:spPr>
        <p:txBody>
          <a:bodyPr/>
          <a:lstStyle>
            <a:lvl1pPr>
              <a:defRPr/>
            </a:lvl1pPr>
          </a:lstStyle>
          <a:p>
            <a:pPr>
              <a:defRPr/>
            </a:pPr>
            <a:fld id="{25738DC1-698B-4623-AE71-90048CF559D1}" type="datetime1">
              <a:rPr lang="en-US" altLang="en-US"/>
              <a:pPr>
                <a:defRPr/>
              </a:pPr>
              <a:t>12/5/2022</a:t>
            </a:fld>
            <a:endParaRPr lang="en-US" altLang="en-US"/>
          </a:p>
        </p:txBody>
      </p:sp>
      <p:sp>
        <p:nvSpPr>
          <p:cNvPr id="7" name="Rectangle 155">
            <a:extLst>
              <a:ext uri="{FF2B5EF4-FFF2-40B4-BE49-F238E27FC236}">
                <a16:creationId xmlns:a16="http://schemas.microsoft.com/office/drawing/2014/main" id="{7937673A-F664-70D8-A11C-076C853E8EF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156">
            <a:extLst>
              <a:ext uri="{FF2B5EF4-FFF2-40B4-BE49-F238E27FC236}">
                <a16:creationId xmlns:a16="http://schemas.microsoft.com/office/drawing/2014/main" id="{ED0C8C1E-6BE0-0FB4-546D-8B79301B9772}"/>
              </a:ext>
            </a:extLst>
          </p:cNvPr>
          <p:cNvSpPr>
            <a:spLocks noGrp="1" noChangeArrowheads="1"/>
          </p:cNvSpPr>
          <p:nvPr>
            <p:ph type="sldNum" sz="quarter" idx="12"/>
          </p:nvPr>
        </p:nvSpPr>
        <p:spPr>
          <a:ln/>
        </p:spPr>
        <p:txBody>
          <a:bodyPr/>
          <a:lstStyle>
            <a:lvl1pPr>
              <a:defRPr/>
            </a:lvl1pPr>
          </a:lstStyle>
          <a:p>
            <a:pPr>
              <a:defRPr/>
            </a:pPr>
            <a:fld id="{79C485D1-1DBE-4536-B59A-D47DD3587CC0}" type="slidenum">
              <a:rPr lang="en-US" altLang="en-US"/>
              <a:pPr>
                <a:defRPr/>
              </a:pPr>
              <a:t>‹#›</a:t>
            </a:fld>
            <a:endParaRPr lang="en-US" altLang="en-US"/>
          </a:p>
        </p:txBody>
      </p:sp>
    </p:spTree>
    <p:extLst>
      <p:ext uri="{BB962C8B-B14F-4D97-AF65-F5344CB8AC3E}">
        <p14:creationId xmlns:p14="http://schemas.microsoft.com/office/powerpoint/2010/main" val="884436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2167" y="228600"/>
            <a:ext cx="11387667"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02168" y="1600200"/>
            <a:ext cx="5592233"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1" y="1600200"/>
            <a:ext cx="5592233"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54">
            <a:extLst>
              <a:ext uri="{FF2B5EF4-FFF2-40B4-BE49-F238E27FC236}">
                <a16:creationId xmlns:a16="http://schemas.microsoft.com/office/drawing/2014/main" id="{3725129D-368B-59D5-24E7-5C643BF8204A}"/>
              </a:ext>
            </a:extLst>
          </p:cNvPr>
          <p:cNvSpPr>
            <a:spLocks noGrp="1" noChangeArrowheads="1"/>
          </p:cNvSpPr>
          <p:nvPr>
            <p:ph type="dt" sz="half" idx="10"/>
          </p:nvPr>
        </p:nvSpPr>
        <p:spPr>
          <a:ln/>
        </p:spPr>
        <p:txBody>
          <a:bodyPr/>
          <a:lstStyle>
            <a:lvl1pPr>
              <a:defRPr/>
            </a:lvl1pPr>
          </a:lstStyle>
          <a:p>
            <a:pPr>
              <a:defRPr/>
            </a:pPr>
            <a:fld id="{82F2BD72-EAEE-4767-B08D-8A742A52D247}" type="datetime1">
              <a:rPr lang="en-US" altLang="en-US"/>
              <a:pPr>
                <a:defRPr/>
              </a:pPr>
              <a:t>12/5/2022</a:t>
            </a:fld>
            <a:endParaRPr lang="en-US" altLang="en-US"/>
          </a:p>
        </p:txBody>
      </p:sp>
      <p:sp>
        <p:nvSpPr>
          <p:cNvPr id="6" name="Rectangle 155">
            <a:extLst>
              <a:ext uri="{FF2B5EF4-FFF2-40B4-BE49-F238E27FC236}">
                <a16:creationId xmlns:a16="http://schemas.microsoft.com/office/drawing/2014/main" id="{F22A7766-996C-4A55-7314-1A1A97DC1BE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156">
            <a:extLst>
              <a:ext uri="{FF2B5EF4-FFF2-40B4-BE49-F238E27FC236}">
                <a16:creationId xmlns:a16="http://schemas.microsoft.com/office/drawing/2014/main" id="{46C6BAE5-D6EB-C0F7-4AC9-6532618F2BA0}"/>
              </a:ext>
            </a:extLst>
          </p:cNvPr>
          <p:cNvSpPr>
            <a:spLocks noGrp="1" noChangeArrowheads="1"/>
          </p:cNvSpPr>
          <p:nvPr>
            <p:ph type="sldNum" sz="quarter" idx="12"/>
          </p:nvPr>
        </p:nvSpPr>
        <p:spPr>
          <a:ln/>
        </p:spPr>
        <p:txBody>
          <a:bodyPr/>
          <a:lstStyle>
            <a:lvl1pPr>
              <a:defRPr/>
            </a:lvl1pPr>
          </a:lstStyle>
          <a:p>
            <a:pPr>
              <a:defRPr/>
            </a:pPr>
            <a:fld id="{62ABF8C0-853D-491C-A51C-C64B277D49BD}" type="slidenum">
              <a:rPr lang="en-US" altLang="en-US"/>
              <a:pPr>
                <a:defRPr/>
              </a:pPr>
              <a:t>‹#›</a:t>
            </a:fld>
            <a:endParaRPr lang="en-US" altLang="en-US"/>
          </a:p>
        </p:txBody>
      </p:sp>
    </p:spTree>
    <p:extLst>
      <p:ext uri="{BB962C8B-B14F-4D97-AF65-F5344CB8AC3E}">
        <p14:creationId xmlns:p14="http://schemas.microsoft.com/office/powerpoint/2010/main" val="2230347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2167" y="228600"/>
            <a:ext cx="11387667" cy="1143000"/>
          </a:xfrm>
        </p:spPr>
        <p:txBody>
          <a:bodyPr/>
          <a:lstStyle/>
          <a:p>
            <a:r>
              <a:rPr lang="en-US"/>
              <a:t>Click to edit Master title style</a:t>
            </a:r>
            <a:endParaRPr lang="en-IN"/>
          </a:p>
        </p:txBody>
      </p:sp>
      <p:sp>
        <p:nvSpPr>
          <p:cNvPr id="3" name="Table Placeholder 2"/>
          <p:cNvSpPr>
            <a:spLocks noGrp="1"/>
          </p:cNvSpPr>
          <p:nvPr>
            <p:ph type="tbl" idx="1"/>
          </p:nvPr>
        </p:nvSpPr>
        <p:spPr>
          <a:xfrm>
            <a:off x="402167" y="1600200"/>
            <a:ext cx="11387667" cy="4498975"/>
          </a:xfrm>
        </p:spPr>
        <p:txBody>
          <a:bodyPr/>
          <a:lstStyle/>
          <a:p>
            <a:pPr lvl="0"/>
            <a:endParaRPr lang="en-IN" noProof="0"/>
          </a:p>
        </p:txBody>
      </p:sp>
      <p:sp>
        <p:nvSpPr>
          <p:cNvPr id="4" name="Rectangle 154">
            <a:extLst>
              <a:ext uri="{FF2B5EF4-FFF2-40B4-BE49-F238E27FC236}">
                <a16:creationId xmlns:a16="http://schemas.microsoft.com/office/drawing/2014/main" id="{463465E5-96E6-CBE0-3059-B8D28F54E497}"/>
              </a:ext>
            </a:extLst>
          </p:cNvPr>
          <p:cNvSpPr>
            <a:spLocks noGrp="1" noChangeArrowheads="1"/>
          </p:cNvSpPr>
          <p:nvPr>
            <p:ph type="dt" sz="half" idx="10"/>
          </p:nvPr>
        </p:nvSpPr>
        <p:spPr>
          <a:ln/>
        </p:spPr>
        <p:txBody>
          <a:bodyPr/>
          <a:lstStyle>
            <a:lvl1pPr>
              <a:defRPr/>
            </a:lvl1pPr>
          </a:lstStyle>
          <a:p>
            <a:pPr>
              <a:defRPr/>
            </a:pPr>
            <a:fld id="{0CCB8925-ECEC-45FD-8959-7E7575931307}" type="datetime1">
              <a:rPr lang="en-US" altLang="en-US"/>
              <a:pPr>
                <a:defRPr/>
              </a:pPr>
              <a:t>12/5/2022</a:t>
            </a:fld>
            <a:endParaRPr lang="en-US" altLang="en-US"/>
          </a:p>
        </p:txBody>
      </p:sp>
      <p:sp>
        <p:nvSpPr>
          <p:cNvPr id="5" name="Rectangle 155">
            <a:extLst>
              <a:ext uri="{FF2B5EF4-FFF2-40B4-BE49-F238E27FC236}">
                <a16:creationId xmlns:a16="http://schemas.microsoft.com/office/drawing/2014/main" id="{274FCAAB-A957-A4F8-F7F1-2B108D0852A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156">
            <a:extLst>
              <a:ext uri="{FF2B5EF4-FFF2-40B4-BE49-F238E27FC236}">
                <a16:creationId xmlns:a16="http://schemas.microsoft.com/office/drawing/2014/main" id="{22756DC4-9CAC-8B88-9899-15608D121D01}"/>
              </a:ext>
            </a:extLst>
          </p:cNvPr>
          <p:cNvSpPr>
            <a:spLocks noGrp="1" noChangeArrowheads="1"/>
          </p:cNvSpPr>
          <p:nvPr>
            <p:ph type="sldNum" sz="quarter" idx="12"/>
          </p:nvPr>
        </p:nvSpPr>
        <p:spPr>
          <a:ln/>
        </p:spPr>
        <p:txBody>
          <a:bodyPr/>
          <a:lstStyle>
            <a:lvl1pPr>
              <a:defRPr/>
            </a:lvl1pPr>
          </a:lstStyle>
          <a:p>
            <a:pPr>
              <a:defRPr/>
            </a:pPr>
            <a:fld id="{22CEB15E-B5D1-4BD6-B0F0-F16C093E5227}" type="slidenum">
              <a:rPr lang="en-US" altLang="en-US"/>
              <a:pPr>
                <a:defRPr/>
              </a:pPr>
              <a:t>‹#›</a:t>
            </a:fld>
            <a:endParaRPr lang="en-US" altLang="en-US"/>
          </a:p>
        </p:txBody>
      </p:sp>
    </p:spTree>
    <p:extLst>
      <p:ext uri="{BB962C8B-B14F-4D97-AF65-F5344CB8AC3E}">
        <p14:creationId xmlns:p14="http://schemas.microsoft.com/office/powerpoint/2010/main" val="3915325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68C5-71A1-46E0-9E92-DA2307D235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659900-A4E1-44DF-80B9-C786478C64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DD7E6D-6BEC-4610-A839-075EC0BC043D}"/>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5" name="Footer Placeholder 4">
            <a:extLst>
              <a:ext uri="{FF2B5EF4-FFF2-40B4-BE49-F238E27FC236}">
                <a16:creationId xmlns:a16="http://schemas.microsoft.com/office/drawing/2014/main" id="{C810639C-9CD5-470B-AC61-9233FF7979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E10588-3AF4-461C-873E-C609C0833C0C}"/>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3305851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F32A-F822-4085-A47C-ED023A2A2D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FB5C7D1-DCC1-4E4E-9337-F97032439B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D322B4-2DF2-44FB-92E6-0938BEC08267}"/>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5" name="Footer Placeholder 4">
            <a:extLst>
              <a:ext uri="{FF2B5EF4-FFF2-40B4-BE49-F238E27FC236}">
                <a16:creationId xmlns:a16="http://schemas.microsoft.com/office/drawing/2014/main" id="{E14956F3-CE70-44C7-B60E-0B2FCE4036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F347D6-279E-4A69-90B4-625CCD264EBC}"/>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2164565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3114-6A26-492E-9CAC-EB0F979421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1DBC98-4AF2-4187-BDDB-38A9D95474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3375B7-014F-4DAF-9197-DDC0A2B1C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F080C00-46EE-406B-8445-0F0C017D096E}"/>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6" name="Footer Placeholder 5">
            <a:extLst>
              <a:ext uri="{FF2B5EF4-FFF2-40B4-BE49-F238E27FC236}">
                <a16:creationId xmlns:a16="http://schemas.microsoft.com/office/drawing/2014/main" id="{E1E9A67A-E15B-42F5-B5B2-545A06F8E2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EF2D96-6B05-4AF0-9421-C625EBB92F57}"/>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391403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D2A4-1E8E-4F01-820B-E2016DA769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796CAF-0369-4156-A661-651F03C1B3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FEB20E-FF65-4F63-9DF3-E01C0B7254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A26916-E022-470E-8BFC-1D81F6501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612EC7-3CAF-4B4A-99CB-484DC16FE3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C3C30E-3BEC-485B-A4B8-FD8220CA4C6A}"/>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8" name="Footer Placeholder 7">
            <a:extLst>
              <a:ext uri="{FF2B5EF4-FFF2-40B4-BE49-F238E27FC236}">
                <a16:creationId xmlns:a16="http://schemas.microsoft.com/office/drawing/2014/main" id="{61C155EA-E329-4B02-B407-96B642F9BF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8356020-A0FF-495C-8C5E-5A2843999509}"/>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3216622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D692-3FD2-471E-88F4-F076765332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B3BCBA-CFD3-49EB-9E6D-F6A1B1B85066}"/>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4" name="Footer Placeholder 3">
            <a:extLst>
              <a:ext uri="{FF2B5EF4-FFF2-40B4-BE49-F238E27FC236}">
                <a16:creationId xmlns:a16="http://schemas.microsoft.com/office/drawing/2014/main" id="{82E98F1B-EF9B-46B7-AA4D-69545B0CD2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374A2C5-9E0C-45EF-A901-12F3C081C80C}"/>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3448274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99932-089C-4B2D-B0F5-970436F9CB8F}"/>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3" name="Footer Placeholder 2">
            <a:extLst>
              <a:ext uri="{FF2B5EF4-FFF2-40B4-BE49-F238E27FC236}">
                <a16:creationId xmlns:a16="http://schemas.microsoft.com/office/drawing/2014/main" id="{426C8810-07C6-41D4-8221-E6BAB298F1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03D279D-B314-4C46-982E-3A3630A23791}"/>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31182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7EA9-D183-43DF-AB87-4AD5C78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73E7A0A-E20F-413D-8834-646934B234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0BCECE-6B8F-454A-8169-2A476DF1A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B322B-D192-4461-8545-4A7271D164C1}"/>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6" name="Footer Placeholder 5">
            <a:extLst>
              <a:ext uri="{FF2B5EF4-FFF2-40B4-BE49-F238E27FC236}">
                <a16:creationId xmlns:a16="http://schemas.microsoft.com/office/drawing/2014/main" id="{B4A458BA-61B6-41F0-B068-6D19265492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BC6CD3-3CEC-4C90-9F68-4CE028B85BFE}"/>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2397284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5970-38CD-4B12-ADEA-FBC5B00EF2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597FF0-3FC3-4D5E-AFC6-3854736BF0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C3A1E0-4425-4EE2-A6FF-2364CCA07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7304DD-6081-4CC6-B163-1B967496F47D}"/>
              </a:ext>
            </a:extLst>
          </p:cNvPr>
          <p:cNvSpPr>
            <a:spLocks noGrp="1"/>
          </p:cNvSpPr>
          <p:nvPr>
            <p:ph type="dt" sz="half" idx="10"/>
          </p:nvPr>
        </p:nvSpPr>
        <p:spPr/>
        <p:txBody>
          <a:bodyPr/>
          <a:lstStyle/>
          <a:p>
            <a:fld id="{05E50E4B-82EC-47C8-A379-35DB98CAA663}" type="datetimeFigureOut">
              <a:rPr lang="en-IN" smtClean="0"/>
              <a:t>05-12-2022</a:t>
            </a:fld>
            <a:endParaRPr lang="en-IN"/>
          </a:p>
        </p:txBody>
      </p:sp>
      <p:sp>
        <p:nvSpPr>
          <p:cNvPr id="6" name="Footer Placeholder 5">
            <a:extLst>
              <a:ext uri="{FF2B5EF4-FFF2-40B4-BE49-F238E27FC236}">
                <a16:creationId xmlns:a16="http://schemas.microsoft.com/office/drawing/2014/main" id="{C2A0CC98-7279-454E-BBBE-D96F77B0EC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B3B91B-019B-478D-B15D-F6257B768706}"/>
              </a:ext>
            </a:extLst>
          </p:cNvPr>
          <p:cNvSpPr>
            <a:spLocks noGrp="1"/>
          </p:cNvSpPr>
          <p:nvPr>
            <p:ph type="sldNum" sz="quarter" idx="12"/>
          </p:nvPr>
        </p:nvSpPr>
        <p:spPr/>
        <p:txBody>
          <a:bodyPr/>
          <a:lstStyle/>
          <a:p>
            <a:fld id="{31FFED66-1179-43D9-B2B1-261F0A719717}" type="slidenum">
              <a:rPr lang="en-IN" smtClean="0"/>
              <a:t>‹#›</a:t>
            </a:fld>
            <a:endParaRPr lang="en-IN"/>
          </a:p>
        </p:txBody>
      </p:sp>
    </p:spTree>
    <p:extLst>
      <p:ext uri="{BB962C8B-B14F-4D97-AF65-F5344CB8AC3E}">
        <p14:creationId xmlns:p14="http://schemas.microsoft.com/office/powerpoint/2010/main" val="3928247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0BD6B-BF1D-4BDB-8467-7464452F76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464E20-47A7-4018-BF53-914D8C452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ECE402-3007-427C-B252-6824508F9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E50E4B-82EC-47C8-A379-35DB98CAA663}" type="datetimeFigureOut">
              <a:rPr lang="en-IN" smtClean="0"/>
              <a:t>05-12-2022</a:t>
            </a:fld>
            <a:endParaRPr lang="en-IN"/>
          </a:p>
        </p:txBody>
      </p:sp>
      <p:sp>
        <p:nvSpPr>
          <p:cNvPr id="5" name="Footer Placeholder 4">
            <a:extLst>
              <a:ext uri="{FF2B5EF4-FFF2-40B4-BE49-F238E27FC236}">
                <a16:creationId xmlns:a16="http://schemas.microsoft.com/office/drawing/2014/main" id="{3EC86994-00B0-4794-ABD0-27F1C25E91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790C1B1-4170-4150-A88D-449965B553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FFED66-1179-43D9-B2B1-261F0A719717}" type="slidenum">
              <a:rPr lang="en-IN" smtClean="0"/>
              <a:t>‹#›</a:t>
            </a:fld>
            <a:endParaRPr lang="en-IN"/>
          </a:p>
        </p:txBody>
      </p:sp>
    </p:spTree>
    <p:extLst>
      <p:ext uri="{BB962C8B-B14F-4D97-AF65-F5344CB8AC3E}">
        <p14:creationId xmlns:p14="http://schemas.microsoft.com/office/powerpoint/2010/main" val="1801591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4.wmf"/><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3.bin"/><Relationship Id="rId1" Type="http://schemas.openxmlformats.org/officeDocument/2006/relationships/slideLayout" Target="../slideLayouts/slideLayout13.xml"/><Relationship Id="rId5" Type="http://schemas.openxmlformats.org/officeDocument/2006/relationships/image" Target="../media/image18.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6.bin"/><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gif"/><Relationship Id="rId7" Type="http://schemas.openxmlformats.org/officeDocument/2006/relationships/hyperlink" Target="https://www.ncbi.nlm.nih.gov/pmc/articles/PMC513797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en.acs.org/articles/95/i39/Revised-view-Huntingtons-protein-misfolding.html" TargetMode="External"/><Relationship Id="rId5" Type="http://schemas.openxmlformats.org/officeDocument/2006/relationships/hyperlink" Target="https://www.nature.com/news/misfolded-protein-transmits-parkinson-s-from-cell-to-cell-1.11838" TargetMode="External"/><Relationship Id="rId4" Type="http://schemas.openxmlformats.org/officeDocument/2006/relationships/hyperlink" Target="https://www.ncbi.nlm.nih.gov/pubmed/25230234"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drive.google.com/file/d/1BrAyWP6nS2pbukhnp5BzU6LR8wrB4x2r/vie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UZ5wscMAAAAJ&amp;citation_for_view=UZ5wscMAAAAJ:v_tt_AnqfNMC" TargetMode="External"/><Relationship Id="rId2" Type="http://schemas.openxmlformats.org/officeDocument/2006/relationships/hyperlink" Target="https://scholar.google.com/citations?view_op=view_citation&amp;hl=en&amp;user=xegzhJcAAAAJ&amp;citation_for_view=xegzhJcAAAAJ:u5HHmVD_uO8C"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cholar.google.ca/citations?view_op=view_citation&amp;hl=en&amp;user=iYN86KEAAAAJ&amp;citation_for_view=iYN86KEAAAAJ:kNdYIx-mwKoC" TargetMode="External"/><Relationship Id="rId2" Type="http://schemas.openxmlformats.org/officeDocument/2006/relationships/hyperlink" Target="https://scholar.google.com/citations?view_op=view_citation&amp;hl=en&amp;user=DhtAFkwAAAAJ&amp;citation_for_view=DhtAFkwAAAAJ:ALROH1vI_8AC" TargetMode="External"/><Relationship Id="rId1" Type="http://schemas.openxmlformats.org/officeDocument/2006/relationships/slideLayout" Target="../slideLayouts/slideLayout2.xml"/><Relationship Id="rId4" Type="http://schemas.openxmlformats.org/officeDocument/2006/relationships/hyperlink" Target="https://scholar.google.com/citations?view_op=view_citation&amp;hl=en&amp;user=oR9sCGYAAAAJ&amp;citation_for_view=oR9sCGYAAAAJ:zYLM7Y9cAGgC"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9000"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3048-18B6-458D-8921-886717432F1F}"/>
              </a:ext>
            </a:extLst>
          </p:cNvPr>
          <p:cNvSpPr>
            <a:spLocks noGrp="1"/>
          </p:cNvSpPr>
          <p:nvPr>
            <p:ph type="ctrTitle"/>
          </p:nvPr>
        </p:nvSpPr>
        <p:spPr>
          <a:xfrm>
            <a:off x="157320" y="499649"/>
            <a:ext cx="4571999" cy="2222092"/>
          </a:xfrm>
        </p:spPr>
        <p:txBody>
          <a:bodyPr>
            <a:normAutofit fontScale="90000"/>
          </a:bodyPr>
          <a:lstStyle/>
          <a:p>
            <a:r>
              <a:rPr lang="en-IN" sz="4500" b="1" dirty="0">
                <a:latin typeface="Times New Roman" panose="02020603050405020304" pitchFamily="18" charset="0"/>
                <a:cs typeface="Times New Roman" panose="02020603050405020304" pitchFamily="18" charset="0"/>
              </a:rPr>
              <a:t> Introduction to Image Restoration and Computer Vision</a:t>
            </a:r>
          </a:p>
        </p:txBody>
      </p:sp>
      <p:sp>
        <p:nvSpPr>
          <p:cNvPr id="3" name="Subtitle 2">
            <a:extLst>
              <a:ext uri="{FF2B5EF4-FFF2-40B4-BE49-F238E27FC236}">
                <a16:creationId xmlns:a16="http://schemas.microsoft.com/office/drawing/2014/main" id="{53F6BD98-F34E-4E6D-B188-547B0119D2E7}"/>
              </a:ext>
            </a:extLst>
          </p:cNvPr>
          <p:cNvSpPr>
            <a:spLocks noGrp="1"/>
          </p:cNvSpPr>
          <p:nvPr>
            <p:ph type="subTitle" idx="1"/>
          </p:nvPr>
        </p:nvSpPr>
        <p:spPr>
          <a:xfrm>
            <a:off x="147483" y="3429000"/>
            <a:ext cx="4650660" cy="1655762"/>
          </a:xfrm>
        </p:spPr>
        <p:txBody>
          <a:bodyPr>
            <a:normAutofit fontScale="92500" lnSpcReduction="10000"/>
          </a:bodyPr>
          <a:lstStyle/>
          <a:p>
            <a:r>
              <a:rPr lang="en-IN" dirty="0" err="1">
                <a:latin typeface="Times New Roman" panose="02020603050405020304" pitchFamily="18" charset="0"/>
                <a:cs typeface="Times New Roman" panose="02020603050405020304" pitchFamily="18" charset="0"/>
              </a:rPr>
              <a:t>Dr.</a:t>
            </a:r>
            <a:r>
              <a:rPr lang="en-IN" dirty="0">
                <a:latin typeface="Times New Roman" panose="02020603050405020304" pitchFamily="18" charset="0"/>
                <a:cs typeface="Times New Roman" panose="02020603050405020304" pitchFamily="18" charset="0"/>
              </a:rPr>
              <a:t> Jiji C. V.</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Professor, Dept. of ECE,</a:t>
            </a:r>
          </a:p>
          <a:p>
            <a:r>
              <a:rPr lang="en-IN" dirty="0">
                <a:latin typeface="Times New Roman" panose="02020603050405020304" pitchFamily="18" charset="0"/>
                <a:cs typeface="Times New Roman" panose="02020603050405020304" pitchFamily="18" charset="0"/>
              </a:rPr>
              <a:t>SRM University – AP </a:t>
            </a:r>
          </a:p>
        </p:txBody>
      </p:sp>
      <p:sp>
        <p:nvSpPr>
          <p:cNvPr id="5" name="TextBox 4">
            <a:extLst>
              <a:ext uri="{FF2B5EF4-FFF2-40B4-BE49-F238E27FC236}">
                <a16:creationId xmlns:a16="http://schemas.microsoft.com/office/drawing/2014/main" id="{D882828E-D57C-4E08-B1F7-0C1E37749911}"/>
              </a:ext>
            </a:extLst>
          </p:cNvPr>
          <p:cNvSpPr txBox="1"/>
          <p:nvPr/>
        </p:nvSpPr>
        <p:spPr>
          <a:xfrm>
            <a:off x="1732935" y="5989019"/>
            <a:ext cx="1479755" cy="369332"/>
          </a:xfrm>
          <a:prstGeom prst="rect">
            <a:avLst/>
          </a:prstGeom>
          <a:noFill/>
        </p:spPr>
        <p:txBody>
          <a:bodyPr wrap="square">
            <a:spAutoFit/>
          </a:bodyPr>
          <a:lstStyle/>
          <a:p>
            <a:pPr algn="ctr"/>
            <a:r>
              <a:rPr lang="en-IN" dirty="0">
                <a:latin typeface="Times New Roman" panose="02020603050405020304" pitchFamily="18" charset="0"/>
                <a:cs typeface="Times New Roman" panose="02020603050405020304" pitchFamily="18" charset="0"/>
              </a:rPr>
              <a:t>05/12/2022</a:t>
            </a:r>
          </a:p>
        </p:txBody>
      </p:sp>
    </p:spTree>
    <p:extLst>
      <p:ext uri="{BB962C8B-B14F-4D97-AF65-F5344CB8AC3E}">
        <p14:creationId xmlns:p14="http://schemas.microsoft.com/office/powerpoint/2010/main" val="1548377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9323-CA46-EC16-D1F0-755EECE9C032}"/>
              </a:ext>
            </a:extLst>
          </p:cNvPr>
          <p:cNvSpPr>
            <a:spLocks noGrp="1"/>
          </p:cNvSpPr>
          <p:nvPr>
            <p:ph type="title"/>
          </p:nvPr>
        </p:nvSpPr>
        <p:spPr/>
        <p:txBody>
          <a:bodyPr/>
          <a:lstStyle/>
          <a:p>
            <a:r>
              <a:rPr lang="en-IN" dirty="0"/>
              <a:t>Image Restoration</a:t>
            </a:r>
            <a:br>
              <a:rPr lang="en-IN" dirty="0"/>
            </a:br>
            <a:endParaRPr lang="en-IN" dirty="0"/>
          </a:p>
        </p:txBody>
      </p:sp>
      <p:sp>
        <p:nvSpPr>
          <p:cNvPr id="3" name="Content Placeholder 2">
            <a:extLst>
              <a:ext uri="{FF2B5EF4-FFF2-40B4-BE49-F238E27FC236}">
                <a16:creationId xmlns:a16="http://schemas.microsoft.com/office/drawing/2014/main" id="{EC56EF51-120C-15BE-1AD1-392CCB002987}"/>
              </a:ext>
            </a:extLst>
          </p:cNvPr>
          <p:cNvSpPr>
            <a:spLocks noGrp="1"/>
          </p:cNvSpPr>
          <p:nvPr>
            <p:ph idx="1"/>
          </p:nvPr>
        </p:nvSpPr>
        <p:spPr/>
        <p:txBody>
          <a:bodyPr>
            <a:normAutofit/>
          </a:bodyPr>
          <a:lstStyle/>
          <a:p>
            <a:r>
              <a:rPr lang="en-IN" dirty="0"/>
              <a:t>In contrast to image enhancement, in image restoration, the degradation is </a:t>
            </a:r>
            <a:r>
              <a:rPr lang="en-IN" dirty="0">
                <a:solidFill>
                  <a:schemeClr val="accent2"/>
                </a:solidFill>
              </a:rPr>
              <a:t>modelled</a:t>
            </a:r>
            <a:r>
              <a:rPr lang="en-IN" dirty="0"/>
              <a:t>, this enables the effects of the degradation to be (largely) removed.</a:t>
            </a:r>
          </a:p>
          <a:p>
            <a:r>
              <a:rPr lang="en-IN" dirty="0"/>
              <a:t>Image degradations</a:t>
            </a:r>
          </a:p>
          <a:p>
            <a:pPr lvl="1"/>
            <a:r>
              <a:rPr lang="en-IN" dirty="0"/>
              <a:t>Motion blur</a:t>
            </a:r>
          </a:p>
          <a:p>
            <a:pPr lvl="1"/>
            <a:r>
              <a:rPr lang="en-IN" dirty="0"/>
              <a:t>Defocus blur</a:t>
            </a:r>
          </a:p>
          <a:p>
            <a:pPr lvl="1"/>
            <a:r>
              <a:rPr lang="en-IN" dirty="0"/>
              <a:t>Resolution</a:t>
            </a:r>
          </a:p>
          <a:p>
            <a:pPr lvl="1"/>
            <a:r>
              <a:rPr lang="en-IN" dirty="0"/>
              <a:t>Noise</a:t>
            </a:r>
          </a:p>
          <a:p>
            <a:pPr lvl="1"/>
            <a:r>
              <a:rPr lang="en-IN" dirty="0"/>
              <a:t>Haze</a:t>
            </a:r>
          </a:p>
          <a:p>
            <a:pPr lvl="1"/>
            <a:r>
              <a:rPr lang="en-IN" dirty="0"/>
              <a:t>Poor lighting</a:t>
            </a:r>
          </a:p>
        </p:txBody>
      </p:sp>
    </p:spTree>
    <p:extLst>
      <p:ext uri="{BB962C8B-B14F-4D97-AF65-F5344CB8AC3E}">
        <p14:creationId xmlns:p14="http://schemas.microsoft.com/office/powerpoint/2010/main" val="3283136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3">
            <a:extLst>
              <a:ext uri="{FF2B5EF4-FFF2-40B4-BE49-F238E27FC236}">
                <a16:creationId xmlns:a16="http://schemas.microsoft.com/office/drawing/2014/main" id="{6C3D36F4-03B0-F39A-33BE-D2E8A30081B3}"/>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dirty="0">
                <a:latin typeface="Arial" panose="020B0604020202020204" pitchFamily="34" charset="0"/>
              </a:rPr>
              <a:t>12/5/2022</a:t>
            </a:r>
          </a:p>
        </p:txBody>
      </p:sp>
      <p:sp>
        <p:nvSpPr>
          <p:cNvPr id="74755" name="Slide Number Placeholder 5">
            <a:extLst>
              <a:ext uri="{FF2B5EF4-FFF2-40B4-BE49-F238E27FC236}">
                <a16:creationId xmlns:a16="http://schemas.microsoft.com/office/drawing/2014/main" id="{B665A7FF-8A9A-C34C-320D-0D068C1E139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0ACF35A-5C68-4664-842D-D042780B11C5}" type="slidenum">
              <a:rPr lang="en-US" altLang="en-US">
                <a:latin typeface="Arial" panose="020B0604020202020204" pitchFamily="34" charset="0"/>
              </a:rPr>
              <a:pPr/>
              <a:t>11</a:t>
            </a:fld>
            <a:endParaRPr lang="en-US" altLang="en-US">
              <a:latin typeface="Arial" panose="020B0604020202020204" pitchFamily="34" charset="0"/>
            </a:endParaRPr>
          </a:p>
        </p:txBody>
      </p:sp>
      <p:sp>
        <p:nvSpPr>
          <p:cNvPr id="74757" name="Rectangle 3">
            <a:extLst>
              <a:ext uri="{FF2B5EF4-FFF2-40B4-BE49-F238E27FC236}">
                <a16:creationId xmlns:a16="http://schemas.microsoft.com/office/drawing/2014/main" id="{107BAA4B-1335-D936-03E5-5E4D5634E9B9}"/>
              </a:ext>
            </a:extLst>
          </p:cNvPr>
          <p:cNvSpPr>
            <a:spLocks noGrp="1" noRot="1" noChangeArrowheads="1"/>
          </p:cNvSpPr>
          <p:nvPr>
            <p:ph type="body" idx="1"/>
          </p:nvPr>
        </p:nvSpPr>
        <p:spPr>
          <a:xfrm>
            <a:off x="678873" y="1428750"/>
            <a:ext cx="10674927" cy="4748213"/>
          </a:xfrm>
          <a:noFill/>
          <a:extLst>
            <a:ext uri="{909E8E84-426E-40DD-AFC4-6F175D3DCCD1}">
              <a14:hiddenFill xmlns:a14="http://schemas.microsoft.com/office/drawing/2010/main">
                <a:solidFill>
                  <a:schemeClr val="accent1"/>
                </a:solidFill>
              </a14:hiddenFill>
            </a:ext>
          </a:extLst>
        </p:spPr>
        <p:txBody>
          <a:bodyPr/>
          <a:lstStyle/>
          <a:p>
            <a:pPr eaLnBrk="1" hangingPunct="1"/>
            <a:endParaRPr lang="en-US" altLang="en-US" sz="2400" dirty="0"/>
          </a:p>
          <a:p>
            <a:pPr eaLnBrk="1" hangingPunct="1">
              <a:buFont typeface="Arial" panose="020B0604020202020204" pitchFamily="34" charset="0"/>
              <a:buNone/>
            </a:pPr>
            <a:endParaRPr lang="en-US" altLang="en-US" sz="2400" dirty="0"/>
          </a:p>
          <a:p>
            <a:pPr eaLnBrk="1" hangingPunct="1">
              <a:buFont typeface="Arial" panose="020B0604020202020204" pitchFamily="34" charset="0"/>
              <a:buNone/>
            </a:pPr>
            <a:endParaRPr lang="en-US" altLang="en-US" sz="2400" dirty="0"/>
          </a:p>
        </p:txBody>
      </p:sp>
      <p:sp>
        <p:nvSpPr>
          <p:cNvPr id="460804" name="Rectangle 4">
            <a:extLst>
              <a:ext uri="{FF2B5EF4-FFF2-40B4-BE49-F238E27FC236}">
                <a16:creationId xmlns:a16="http://schemas.microsoft.com/office/drawing/2014/main" id="{400EF81C-0DD9-D974-FBD4-D841D7156191}"/>
              </a:ext>
            </a:extLst>
          </p:cNvPr>
          <p:cNvSpPr>
            <a:spLocks noGrp="1" noRot="1" noChangeArrowheads="1"/>
          </p:cNvSpPr>
          <p:nvPr>
            <p:ph type="title"/>
          </p:nvPr>
        </p:nvSpPr>
        <p:spPr>
          <a:xfrm>
            <a:off x="1825625" y="285750"/>
            <a:ext cx="8540750" cy="1143000"/>
          </a:xfrm>
        </p:spPr>
        <p:txBody>
          <a:bodyPr/>
          <a:lstStyle/>
          <a:p>
            <a:pPr eaLnBrk="1" hangingPunct="1">
              <a:defRPr/>
            </a:pPr>
            <a:r>
              <a:rPr lang="en-US" altLang="en-US" sz="3200"/>
              <a:t>Linear, Position-Invariant Degradations</a:t>
            </a:r>
            <a:r>
              <a:rPr lang="en-US" altLang="en-US"/>
              <a:t> </a:t>
            </a:r>
          </a:p>
        </p:txBody>
      </p:sp>
      <p:pic>
        <p:nvPicPr>
          <p:cNvPr id="74759" name="Picture 7">
            <a:extLst>
              <a:ext uri="{FF2B5EF4-FFF2-40B4-BE49-F238E27FC236}">
                <a16:creationId xmlns:a16="http://schemas.microsoft.com/office/drawing/2014/main" id="{8CEE271A-068A-6D04-5F85-5C9149DA2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089" y="1604964"/>
            <a:ext cx="8002587"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60808" name="Object 8">
            <a:extLst>
              <a:ext uri="{FF2B5EF4-FFF2-40B4-BE49-F238E27FC236}">
                <a16:creationId xmlns:a16="http://schemas.microsoft.com/office/drawing/2014/main" id="{946E3B03-DD48-89D7-F83E-654068EB855B}"/>
              </a:ext>
            </a:extLst>
          </p:cNvPr>
          <p:cNvGraphicFramePr>
            <a:graphicFrameLocks noChangeAspect="1"/>
          </p:cNvGraphicFramePr>
          <p:nvPr/>
        </p:nvGraphicFramePr>
        <p:xfrm>
          <a:off x="2851151" y="3736976"/>
          <a:ext cx="5730875" cy="779463"/>
        </p:xfrm>
        <a:graphic>
          <a:graphicData uri="http://schemas.openxmlformats.org/presentationml/2006/ole">
            <mc:AlternateContent xmlns:mc="http://schemas.openxmlformats.org/markup-compatibility/2006">
              <mc:Choice xmlns:v="urn:schemas-microsoft-com:vml" Requires="v">
                <p:oleObj name="Equation" r:id="rId3" imgW="1866090" imgH="253890" progId="Equation.DSMT4">
                  <p:embed/>
                </p:oleObj>
              </mc:Choice>
              <mc:Fallback>
                <p:oleObj name="Equation" r:id="rId3" imgW="1866090" imgH="253890" progId="Equation.DSMT4">
                  <p:embed/>
                  <p:pic>
                    <p:nvPicPr>
                      <p:cNvPr id="460808" name="Object 8">
                        <a:extLst>
                          <a:ext uri="{FF2B5EF4-FFF2-40B4-BE49-F238E27FC236}">
                            <a16:creationId xmlns:a16="http://schemas.microsoft.com/office/drawing/2014/main" id="{946E3B03-DD48-89D7-F83E-654068EB8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1151" y="3736976"/>
                        <a:ext cx="5730875"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0808"/>
                                        </p:tgtEl>
                                        <p:attrNameLst>
                                          <p:attrName>style.visibility</p:attrName>
                                        </p:attrNameLst>
                                      </p:cBhvr>
                                      <p:to>
                                        <p:strVal val="visible"/>
                                      </p:to>
                                    </p:set>
                                    <p:animEffect transition="in" filter="blinds(horizontal)">
                                      <p:cBhvr>
                                        <p:cTn id="7" dur="500"/>
                                        <p:tgtEl>
                                          <p:spTgt spid="460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4">
            <a:extLst>
              <a:ext uri="{FF2B5EF4-FFF2-40B4-BE49-F238E27FC236}">
                <a16:creationId xmlns:a16="http://schemas.microsoft.com/office/drawing/2014/main" id="{35216EF4-289C-4B9F-C0B6-380ACDB6D19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2D34743-0EF9-4C44-B7EE-49A0B28D00E2}" type="datetime1">
              <a:rPr lang="en-US" altLang="en-US">
                <a:latin typeface="Arial" panose="020B0604020202020204" pitchFamily="34" charset="0"/>
              </a:rPr>
              <a:pPr/>
              <a:t>12/5/2022</a:t>
            </a:fld>
            <a:endParaRPr lang="en-US" altLang="en-US">
              <a:latin typeface="Arial" panose="020B0604020202020204" pitchFamily="34" charset="0"/>
            </a:endParaRPr>
          </a:p>
        </p:txBody>
      </p:sp>
      <p:sp>
        <p:nvSpPr>
          <p:cNvPr id="78851" name="Slide Number Placeholder 6">
            <a:extLst>
              <a:ext uri="{FF2B5EF4-FFF2-40B4-BE49-F238E27FC236}">
                <a16:creationId xmlns:a16="http://schemas.microsoft.com/office/drawing/2014/main" id="{073B33FD-2F9C-5F95-294B-9DE8605194B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2F20EE7-73FD-42DF-AE21-BE8012A0584B}" type="slidenum">
              <a:rPr lang="en-US" altLang="en-US">
                <a:latin typeface="Arial" panose="020B0604020202020204" pitchFamily="34" charset="0"/>
              </a:rPr>
              <a:pPr/>
              <a:t>12</a:t>
            </a:fld>
            <a:endParaRPr lang="en-US" altLang="en-US">
              <a:latin typeface="Arial" panose="020B0604020202020204" pitchFamily="34" charset="0"/>
            </a:endParaRPr>
          </a:p>
        </p:txBody>
      </p:sp>
      <p:sp>
        <p:nvSpPr>
          <p:cNvPr id="465923" name="Rectangle 3">
            <a:extLst>
              <a:ext uri="{FF2B5EF4-FFF2-40B4-BE49-F238E27FC236}">
                <a16:creationId xmlns:a16="http://schemas.microsoft.com/office/drawing/2014/main" id="{503703BC-AD53-CE2A-DC54-2BF360536A6A}"/>
              </a:ext>
            </a:extLst>
          </p:cNvPr>
          <p:cNvSpPr>
            <a:spLocks noGrp="1" noRot="1" noChangeArrowheads="1"/>
          </p:cNvSpPr>
          <p:nvPr>
            <p:ph type="title"/>
          </p:nvPr>
        </p:nvSpPr>
        <p:spPr/>
        <p:txBody>
          <a:bodyPr/>
          <a:lstStyle/>
          <a:p>
            <a:pPr eaLnBrk="1" hangingPunct="1">
              <a:defRPr/>
            </a:pPr>
            <a:r>
              <a:rPr lang="en-US" altLang="en-US" sz="3200"/>
              <a:t>Linear, Position-Invariant Degradations</a:t>
            </a:r>
            <a:r>
              <a:rPr lang="en-US" altLang="en-US"/>
              <a:t> </a:t>
            </a:r>
          </a:p>
        </p:txBody>
      </p:sp>
      <p:sp>
        <p:nvSpPr>
          <p:cNvPr id="78854" name="Rectangle 4">
            <a:extLst>
              <a:ext uri="{FF2B5EF4-FFF2-40B4-BE49-F238E27FC236}">
                <a16:creationId xmlns:a16="http://schemas.microsoft.com/office/drawing/2014/main" id="{D84150CB-FF7A-A60D-6477-3719EBE8DC81}"/>
              </a:ext>
            </a:extLst>
          </p:cNvPr>
          <p:cNvSpPr>
            <a:spLocks noGrp="1" noRot="1" noChangeArrowheads="1"/>
          </p:cNvSpPr>
          <p:nvPr>
            <p:ph type="body" sz="half" idx="1"/>
          </p:nvPr>
        </p:nvSpPr>
        <p:spPr>
          <a:noFill/>
          <a:extLst>
            <a:ext uri="{909E8E84-426E-40DD-AFC4-6F175D3DCCD1}">
              <a14:hiddenFill xmlns:a14="http://schemas.microsoft.com/office/drawing/2010/main">
                <a:solidFill>
                  <a:schemeClr val="accent1"/>
                </a:solidFill>
              </a14:hiddenFill>
            </a:ext>
          </a:extLst>
        </p:spPr>
        <p:txBody>
          <a:bodyPr/>
          <a:lstStyle/>
          <a:p>
            <a:pPr eaLnBrk="1" hangingPunct="1"/>
            <a:endParaRPr lang="en-US" altLang="en-US" sz="2000"/>
          </a:p>
          <a:p>
            <a:pPr eaLnBrk="1" hangingPunct="1">
              <a:buFont typeface="Arial" panose="020B0604020202020204" pitchFamily="34" charset="0"/>
              <a:buNone/>
            </a:pPr>
            <a:endParaRPr lang="en-US" altLang="en-US" sz="2000"/>
          </a:p>
          <a:p>
            <a:pPr eaLnBrk="1" hangingPunct="1">
              <a:buFont typeface="Arial" panose="020B0604020202020204" pitchFamily="34" charset="0"/>
              <a:buNone/>
            </a:pPr>
            <a:endParaRPr lang="en-US" altLang="en-US" sz="2000"/>
          </a:p>
        </p:txBody>
      </p:sp>
      <p:graphicFrame>
        <p:nvGraphicFramePr>
          <p:cNvPr id="78855" name="Object 5">
            <a:extLst>
              <a:ext uri="{FF2B5EF4-FFF2-40B4-BE49-F238E27FC236}">
                <a16:creationId xmlns:a16="http://schemas.microsoft.com/office/drawing/2014/main" id="{D5238249-9FAC-2718-0736-DCFB990FBA93}"/>
              </a:ext>
            </a:extLst>
          </p:cNvPr>
          <p:cNvGraphicFramePr>
            <a:graphicFrameLocks noChangeAspect="1"/>
          </p:cNvGraphicFramePr>
          <p:nvPr/>
        </p:nvGraphicFramePr>
        <p:xfrm>
          <a:off x="2457450" y="1989138"/>
          <a:ext cx="7102475" cy="3619500"/>
        </p:xfrm>
        <a:graphic>
          <a:graphicData uri="http://schemas.openxmlformats.org/presentationml/2006/ole">
            <mc:AlternateContent xmlns:mc="http://schemas.openxmlformats.org/markup-compatibility/2006">
              <mc:Choice xmlns:v="urn:schemas-microsoft-com:vml" Requires="v">
                <p:oleObj name="Equation" r:id="rId2" imgW="3314700" imgH="1689100" progId="Equation.DSMT4">
                  <p:embed/>
                </p:oleObj>
              </mc:Choice>
              <mc:Fallback>
                <p:oleObj name="Equation" r:id="rId2" imgW="3314700" imgH="1689100" progId="Equation.DSMT4">
                  <p:embed/>
                  <p:pic>
                    <p:nvPicPr>
                      <p:cNvPr id="78855" name="Object 5">
                        <a:extLst>
                          <a:ext uri="{FF2B5EF4-FFF2-40B4-BE49-F238E27FC236}">
                            <a16:creationId xmlns:a16="http://schemas.microsoft.com/office/drawing/2014/main" id="{D5238249-9FAC-2718-0736-DCFB990FB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989138"/>
                        <a:ext cx="7102475" cy="3619500"/>
                      </a:xfrm>
                      <a:prstGeom prst="rect">
                        <a:avLst/>
                      </a:prstGeom>
                      <a:noFill/>
                      <a:ln>
                        <a:noFill/>
                      </a:ln>
                      <a:effectLst/>
                    </p:spPr>
                  </p:pic>
                </p:oleObj>
              </mc:Fallback>
            </mc:AlternateContent>
          </a:graphicData>
        </a:graphic>
      </p:graphicFrame>
      <p:sp>
        <p:nvSpPr>
          <p:cNvPr id="465928" name="AutoShape 8">
            <a:extLst>
              <a:ext uri="{FF2B5EF4-FFF2-40B4-BE49-F238E27FC236}">
                <a16:creationId xmlns:a16="http://schemas.microsoft.com/office/drawing/2014/main" id="{215CF544-FD95-E40C-8F65-E378A720B108}"/>
              </a:ext>
            </a:extLst>
          </p:cNvPr>
          <p:cNvSpPr>
            <a:spLocks noChangeArrowheads="1"/>
          </p:cNvSpPr>
          <p:nvPr/>
        </p:nvSpPr>
        <p:spPr bwMode="auto">
          <a:xfrm>
            <a:off x="3657601" y="4310063"/>
            <a:ext cx="220663" cy="188912"/>
          </a:xfrm>
          <a:prstGeom prst="star5">
            <a:avLst/>
          </a:prstGeom>
          <a:solidFill>
            <a:schemeClr val="tx1"/>
          </a:solidFill>
          <a:ln w="9525">
            <a:solidFill>
              <a:schemeClr val="tx1"/>
            </a:solidFill>
            <a:miter lim="800000"/>
            <a:headEnd/>
            <a:tailEnd/>
          </a:ln>
          <a:effectLst/>
        </p:spPr>
        <p:txBody>
          <a:bodyPr wrap="none" anchor="ctr"/>
          <a:lstStyle/>
          <a:p>
            <a:pPr>
              <a:defRPr/>
            </a:pP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9323-CA46-EC16-D1F0-755EECE9C032}"/>
              </a:ext>
            </a:extLst>
          </p:cNvPr>
          <p:cNvSpPr>
            <a:spLocks noGrp="1"/>
          </p:cNvSpPr>
          <p:nvPr>
            <p:ph type="title"/>
          </p:nvPr>
        </p:nvSpPr>
        <p:spPr/>
        <p:txBody>
          <a:bodyPr/>
          <a:lstStyle/>
          <a:p>
            <a:r>
              <a:rPr lang="en-IN" dirty="0"/>
              <a:t>Conventional Solutions</a:t>
            </a:r>
            <a:br>
              <a:rPr lang="en-IN" dirty="0"/>
            </a:br>
            <a:endParaRPr lang="en-IN" dirty="0"/>
          </a:p>
        </p:txBody>
      </p:sp>
      <p:sp>
        <p:nvSpPr>
          <p:cNvPr id="3" name="Content Placeholder 2">
            <a:extLst>
              <a:ext uri="{FF2B5EF4-FFF2-40B4-BE49-F238E27FC236}">
                <a16:creationId xmlns:a16="http://schemas.microsoft.com/office/drawing/2014/main" id="{EC56EF51-120C-15BE-1AD1-392CCB002987}"/>
              </a:ext>
            </a:extLst>
          </p:cNvPr>
          <p:cNvSpPr>
            <a:spLocks noGrp="1"/>
          </p:cNvSpPr>
          <p:nvPr>
            <p:ph idx="1"/>
          </p:nvPr>
        </p:nvSpPr>
        <p:spPr/>
        <p:txBody>
          <a:bodyPr>
            <a:normAutofit/>
          </a:bodyPr>
          <a:lstStyle/>
          <a:p>
            <a:r>
              <a:rPr lang="en-IN" dirty="0"/>
              <a:t>The Inverse Filter</a:t>
            </a:r>
          </a:p>
          <a:p>
            <a:r>
              <a:rPr lang="en-IN" dirty="0"/>
              <a:t>The Wiener filter</a:t>
            </a:r>
          </a:p>
          <a:p>
            <a:r>
              <a:rPr lang="en-IN" dirty="0"/>
              <a:t>MAP formulation</a:t>
            </a:r>
          </a:p>
          <a:p>
            <a:r>
              <a:rPr lang="en-IN" dirty="0"/>
              <a:t>Wavelets and other transform </a:t>
            </a:r>
            <a:r>
              <a:rPr lang="en-IN"/>
              <a:t>domain approach.</a:t>
            </a:r>
            <a:endParaRPr lang="en-IN" dirty="0"/>
          </a:p>
        </p:txBody>
      </p:sp>
    </p:spTree>
    <p:extLst>
      <p:ext uri="{BB962C8B-B14F-4D97-AF65-F5344CB8AC3E}">
        <p14:creationId xmlns:p14="http://schemas.microsoft.com/office/powerpoint/2010/main" val="275561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4">
            <a:extLst>
              <a:ext uri="{FF2B5EF4-FFF2-40B4-BE49-F238E27FC236}">
                <a16:creationId xmlns:a16="http://schemas.microsoft.com/office/drawing/2014/main" id="{0180D0BE-BEE2-BE45-B795-9A88E961DB3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D9F033C-FD2E-49BA-A00C-13C764453338}" type="datetime1">
              <a:rPr lang="en-US" altLang="en-US">
                <a:latin typeface="Arial" panose="020B0604020202020204" pitchFamily="34" charset="0"/>
              </a:rPr>
              <a:pPr/>
              <a:t>12/5/2022</a:t>
            </a:fld>
            <a:endParaRPr lang="en-US" altLang="en-US">
              <a:latin typeface="Arial" panose="020B0604020202020204" pitchFamily="34" charset="0"/>
            </a:endParaRPr>
          </a:p>
        </p:txBody>
      </p:sp>
      <p:sp>
        <p:nvSpPr>
          <p:cNvPr id="89091" name="Slide Number Placeholder 6">
            <a:extLst>
              <a:ext uri="{FF2B5EF4-FFF2-40B4-BE49-F238E27FC236}">
                <a16:creationId xmlns:a16="http://schemas.microsoft.com/office/drawing/2014/main" id="{0DB36A27-EE34-8042-0AF9-1C925C72867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14E5ABE-61E6-46DC-AB37-46AE419DD368}" type="slidenum">
              <a:rPr lang="en-US" altLang="en-US">
                <a:latin typeface="Arial" panose="020B0604020202020204" pitchFamily="34" charset="0"/>
              </a:rPr>
              <a:pPr/>
              <a:t>14</a:t>
            </a:fld>
            <a:endParaRPr lang="en-US" altLang="en-US">
              <a:latin typeface="Arial" panose="020B0604020202020204" pitchFamily="34" charset="0"/>
            </a:endParaRPr>
          </a:p>
        </p:txBody>
      </p:sp>
      <p:sp>
        <p:nvSpPr>
          <p:cNvPr id="477187" name="Rectangle 3">
            <a:extLst>
              <a:ext uri="{FF2B5EF4-FFF2-40B4-BE49-F238E27FC236}">
                <a16:creationId xmlns:a16="http://schemas.microsoft.com/office/drawing/2014/main" id="{2200EE71-F340-0A1E-EA9A-BDD803086C1A}"/>
              </a:ext>
            </a:extLst>
          </p:cNvPr>
          <p:cNvSpPr>
            <a:spLocks noGrp="1" noRot="1" noChangeArrowheads="1"/>
          </p:cNvSpPr>
          <p:nvPr>
            <p:ph type="title"/>
          </p:nvPr>
        </p:nvSpPr>
        <p:spPr/>
        <p:txBody>
          <a:bodyPr/>
          <a:lstStyle/>
          <a:p>
            <a:pPr eaLnBrk="1" hangingPunct="1">
              <a:defRPr/>
            </a:pPr>
            <a:r>
              <a:rPr lang="en-US" altLang="en-US" sz="3200"/>
              <a:t>Inverse Filtering</a:t>
            </a:r>
            <a:endParaRPr lang="en-US" altLang="en-US"/>
          </a:p>
        </p:txBody>
      </p:sp>
      <p:sp>
        <p:nvSpPr>
          <p:cNvPr id="89094" name="Rectangle 4">
            <a:extLst>
              <a:ext uri="{FF2B5EF4-FFF2-40B4-BE49-F238E27FC236}">
                <a16:creationId xmlns:a16="http://schemas.microsoft.com/office/drawing/2014/main" id="{6E7FA192-DA4B-A8B5-AFE4-BFE99609D9DD}"/>
              </a:ext>
            </a:extLst>
          </p:cNvPr>
          <p:cNvSpPr>
            <a:spLocks noGrp="1" noRot="1" noChangeArrowheads="1"/>
          </p:cNvSpPr>
          <p:nvPr>
            <p:ph type="body" sz="half" idx="1"/>
          </p:nvPr>
        </p:nvSpPr>
        <p:spPr>
          <a:noFill/>
          <a:extLst>
            <a:ext uri="{909E8E84-426E-40DD-AFC4-6F175D3DCCD1}">
              <a14:hiddenFill xmlns:a14="http://schemas.microsoft.com/office/drawing/2010/main">
                <a:solidFill>
                  <a:schemeClr val="accent1"/>
                </a:solidFill>
              </a14:hiddenFill>
            </a:ext>
          </a:extLst>
        </p:spPr>
        <p:txBody>
          <a:bodyPr/>
          <a:lstStyle/>
          <a:p>
            <a:pPr eaLnBrk="1" hangingPunct="1"/>
            <a:endParaRPr lang="en-US" altLang="en-US" sz="2000"/>
          </a:p>
          <a:p>
            <a:pPr eaLnBrk="1" hangingPunct="1">
              <a:buFont typeface="Arial" panose="020B0604020202020204" pitchFamily="34" charset="0"/>
              <a:buNone/>
            </a:pPr>
            <a:endParaRPr lang="en-US" altLang="en-US" sz="2000"/>
          </a:p>
          <a:p>
            <a:pPr eaLnBrk="1" hangingPunct="1">
              <a:buFont typeface="Arial" panose="020B0604020202020204" pitchFamily="34" charset="0"/>
              <a:buNone/>
            </a:pPr>
            <a:endParaRPr lang="en-US" altLang="en-US" sz="2000"/>
          </a:p>
        </p:txBody>
      </p:sp>
      <p:sp>
        <p:nvSpPr>
          <p:cNvPr id="89095" name="Rectangle 5">
            <a:extLst>
              <a:ext uri="{FF2B5EF4-FFF2-40B4-BE49-F238E27FC236}">
                <a16:creationId xmlns:a16="http://schemas.microsoft.com/office/drawing/2014/main" id="{08FD55FA-65E2-3E6A-650D-82F2CBAC3E4A}"/>
              </a:ext>
            </a:extLst>
          </p:cNvPr>
          <p:cNvSpPr>
            <a:spLocks noRot="1" noChangeArrowheads="1"/>
          </p:cNvSpPr>
          <p:nvPr/>
        </p:nvSpPr>
        <p:spPr bwMode="auto">
          <a:xfrm>
            <a:off x="1978025" y="1752601"/>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3200">
                <a:solidFill>
                  <a:schemeClr val="tx1"/>
                </a:solidFill>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400">
                <a:solidFill>
                  <a:schemeClr val="tx1"/>
                </a:solidFill>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9pPr>
          </a:lstStyle>
          <a:p>
            <a:pPr eaLnBrk="1" hangingPunct="1"/>
            <a:endParaRPr lang="en-US" altLang="zh-TW" sz="2400">
              <a:ea typeface="PMingLiU" panose="02020500000000000000" pitchFamily="18" charset="-120"/>
            </a:endParaRPr>
          </a:p>
          <a:p>
            <a:pPr eaLnBrk="1" hangingPunct="1">
              <a:buFont typeface="Arial" panose="020B0604020202020204" pitchFamily="34" charset="0"/>
              <a:buNone/>
            </a:pPr>
            <a:r>
              <a:rPr lang="en-US" altLang="zh-TW" sz="2400">
                <a:ea typeface="PMingLiU" panose="02020500000000000000" pitchFamily="18" charset="-120"/>
              </a:rPr>
              <a:t>   </a:t>
            </a:r>
            <a:r>
              <a:rPr lang="en-US" altLang="en-US" sz="2400"/>
              <a:t>     </a:t>
            </a:r>
          </a:p>
          <a:p>
            <a:pPr eaLnBrk="1" hangingPunct="1">
              <a:buFont typeface="Arial" panose="020B0604020202020204" pitchFamily="34" charset="0"/>
              <a:buNone/>
            </a:pPr>
            <a:endParaRPr lang="en-US" altLang="en-US"/>
          </a:p>
          <a:p>
            <a:pPr eaLnBrk="1" hangingPunct="1">
              <a:buFont typeface="Arial" panose="020B0604020202020204" pitchFamily="34" charset="0"/>
              <a:buNone/>
            </a:pPr>
            <a:endParaRPr lang="en-US" altLang="en-US"/>
          </a:p>
        </p:txBody>
      </p:sp>
      <p:graphicFrame>
        <p:nvGraphicFramePr>
          <p:cNvPr id="89096" name="Object 6">
            <a:extLst>
              <a:ext uri="{FF2B5EF4-FFF2-40B4-BE49-F238E27FC236}">
                <a16:creationId xmlns:a16="http://schemas.microsoft.com/office/drawing/2014/main" id="{679A3D1F-D63C-2A7E-8698-AFCFBA6A8A57}"/>
              </a:ext>
            </a:extLst>
          </p:cNvPr>
          <p:cNvGraphicFramePr>
            <a:graphicFrameLocks noChangeAspect="1"/>
          </p:cNvGraphicFramePr>
          <p:nvPr/>
        </p:nvGraphicFramePr>
        <p:xfrm>
          <a:off x="1776413" y="1649413"/>
          <a:ext cx="8640762" cy="1770062"/>
        </p:xfrm>
        <a:graphic>
          <a:graphicData uri="http://schemas.openxmlformats.org/presentationml/2006/ole">
            <mc:AlternateContent xmlns:mc="http://schemas.openxmlformats.org/markup-compatibility/2006">
              <mc:Choice xmlns:v="urn:schemas-microsoft-com:vml" Requires="v">
                <p:oleObj name="Equation" r:id="rId2" imgW="3098800" imgH="635000" progId="Equation.DSMT4">
                  <p:embed/>
                </p:oleObj>
              </mc:Choice>
              <mc:Fallback>
                <p:oleObj name="Equation" r:id="rId2" imgW="3098800" imgH="635000" progId="Equation.DSMT4">
                  <p:embed/>
                  <p:pic>
                    <p:nvPicPr>
                      <p:cNvPr id="89096" name="Object 6">
                        <a:extLst>
                          <a:ext uri="{FF2B5EF4-FFF2-40B4-BE49-F238E27FC236}">
                            <a16:creationId xmlns:a16="http://schemas.microsoft.com/office/drawing/2014/main" id="{679A3D1F-D63C-2A7E-8698-AFCFBA6A8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649413"/>
                        <a:ext cx="8640762" cy="177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7191" name="Object 7">
            <a:extLst>
              <a:ext uri="{FF2B5EF4-FFF2-40B4-BE49-F238E27FC236}">
                <a16:creationId xmlns:a16="http://schemas.microsoft.com/office/drawing/2014/main" id="{8628A7E8-8471-797F-0B94-DB4DA1FFA473}"/>
              </a:ext>
            </a:extLst>
          </p:cNvPr>
          <p:cNvGraphicFramePr>
            <a:graphicFrameLocks noChangeAspect="1"/>
          </p:cNvGraphicFramePr>
          <p:nvPr/>
        </p:nvGraphicFramePr>
        <p:xfrm>
          <a:off x="3287713" y="3854451"/>
          <a:ext cx="4989512" cy="2055813"/>
        </p:xfrm>
        <a:graphic>
          <a:graphicData uri="http://schemas.openxmlformats.org/presentationml/2006/ole">
            <mc:AlternateContent xmlns:mc="http://schemas.openxmlformats.org/markup-compatibility/2006">
              <mc:Choice xmlns:v="urn:schemas-microsoft-com:vml" Requires="v">
                <p:oleObj name="Equation" r:id="rId4" imgW="2095500" imgH="863600" progId="Equation.DSMT4">
                  <p:embed/>
                </p:oleObj>
              </mc:Choice>
              <mc:Fallback>
                <p:oleObj name="Equation" r:id="rId4" imgW="2095500" imgH="863600" progId="Equation.DSMT4">
                  <p:embed/>
                  <p:pic>
                    <p:nvPicPr>
                      <p:cNvPr id="477191" name="Object 7">
                        <a:extLst>
                          <a:ext uri="{FF2B5EF4-FFF2-40B4-BE49-F238E27FC236}">
                            <a16:creationId xmlns:a16="http://schemas.microsoft.com/office/drawing/2014/main" id="{8628A7E8-8471-797F-0B94-DB4DA1FFA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713" y="3854451"/>
                        <a:ext cx="4989512" cy="205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7191"/>
                                        </p:tgtEl>
                                        <p:attrNameLst>
                                          <p:attrName>style.visibility</p:attrName>
                                        </p:attrNameLst>
                                      </p:cBhvr>
                                      <p:to>
                                        <p:strVal val="visible"/>
                                      </p:to>
                                    </p:set>
                                    <p:animEffect transition="in" filter="blinds(horizontal)">
                                      <p:cBhvr>
                                        <p:cTn id="7" dur="500"/>
                                        <p:tgtEl>
                                          <p:spTgt spid="477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Date Placeholder 4">
            <a:extLst>
              <a:ext uri="{FF2B5EF4-FFF2-40B4-BE49-F238E27FC236}">
                <a16:creationId xmlns:a16="http://schemas.microsoft.com/office/drawing/2014/main" id="{8EDD422D-6479-B219-8393-8F7A19F5680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9423AA4-FE6C-48D6-B314-4000C2337639}" type="datetime1">
              <a:rPr lang="en-US" altLang="en-US">
                <a:latin typeface="Arial" panose="020B0604020202020204" pitchFamily="34" charset="0"/>
              </a:rPr>
              <a:pPr/>
              <a:t>12/5/2022</a:t>
            </a:fld>
            <a:endParaRPr lang="en-US" altLang="en-US">
              <a:latin typeface="Arial" panose="020B0604020202020204" pitchFamily="34" charset="0"/>
            </a:endParaRPr>
          </a:p>
        </p:txBody>
      </p:sp>
      <p:sp>
        <p:nvSpPr>
          <p:cNvPr id="94211" name="Slide Number Placeholder 6">
            <a:extLst>
              <a:ext uri="{FF2B5EF4-FFF2-40B4-BE49-F238E27FC236}">
                <a16:creationId xmlns:a16="http://schemas.microsoft.com/office/drawing/2014/main" id="{498F7FAB-36C5-D6D0-756F-87782309A6C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1AB5EF9-F707-42E2-9112-BC87461B4331}" type="slidenum">
              <a:rPr lang="en-US" altLang="en-US">
                <a:latin typeface="Arial" panose="020B0604020202020204" pitchFamily="34" charset="0"/>
              </a:rPr>
              <a:pPr/>
              <a:t>15</a:t>
            </a:fld>
            <a:endParaRPr lang="en-US" altLang="en-US">
              <a:latin typeface="Arial" panose="020B0604020202020204" pitchFamily="34" charset="0"/>
            </a:endParaRPr>
          </a:p>
        </p:txBody>
      </p:sp>
      <p:sp>
        <p:nvSpPr>
          <p:cNvPr id="482307" name="Rectangle 3">
            <a:extLst>
              <a:ext uri="{FF2B5EF4-FFF2-40B4-BE49-F238E27FC236}">
                <a16:creationId xmlns:a16="http://schemas.microsoft.com/office/drawing/2014/main" id="{20514A30-162F-E6FF-D92D-0F990E10263D}"/>
              </a:ext>
            </a:extLst>
          </p:cNvPr>
          <p:cNvSpPr>
            <a:spLocks noGrp="1" noRot="1" noChangeArrowheads="1"/>
          </p:cNvSpPr>
          <p:nvPr>
            <p:ph type="title"/>
          </p:nvPr>
        </p:nvSpPr>
        <p:spPr/>
        <p:txBody>
          <a:bodyPr/>
          <a:lstStyle/>
          <a:p>
            <a:pPr eaLnBrk="1" hangingPunct="1">
              <a:defRPr/>
            </a:pPr>
            <a:r>
              <a:rPr lang="en-US" altLang="en-US" sz="3200"/>
              <a:t>Minimum Mean Square Error (Wiener) Filtering</a:t>
            </a:r>
            <a:endParaRPr lang="en-US" altLang="en-US"/>
          </a:p>
        </p:txBody>
      </p:sp>
      <p:sp>
        <p:nvSpPr>
          <p:cNvPr id="94214" name="Rectangle 4">
            <a:extLst>
              <a:ext uri="{FF2B5EF4-FFF2-40B4-BE49-F238E27FC236}">
                <a16:creationId xmlns:a16="http://schemas.microsoft.com/office/drawing/2014/main" id="{BF25A6B3-6D5F-884A-178E-3A7EC5BC5A58}"/>
              </a:ext>
            </a:extLst>
          </p:cNvPr>
          <p:cNvSpPr>
            <a:spLocks noGrp="1" noRot="1" noChangeArrowheads="1"/>
          </p:cNvSpPr>
          <p:nvPr>
            <p:ph type="body" sz="half" idx="1"/>
          </p:nvPr>
        </p:nvSpPr>
        <p:spPr>
          <a:noFill/>
          <a:extLst>
            <a:ext uri="{909E8E84-426E-40DD-AFC4-6F175D3DCCD1}">
              <a14:hiddenFill xmlns:a14="http://schemas.microsoft.com/office/drawing/2010/main">
                <a:solidFill>
                  <a:schemeClr val="accent1"/>
                </a:solidFill>
              </a14:hiddenFill>
            </a:ext>
          </a:extLst>
        </p:spPr>
        <p:txBody>
          <a:bodyPr/>
          <a:lstStyle/>
          <a:p>
            <a:pPr eaLnBrk="1" hangingPunct="1"/>
            <a:endParaRPr lang="en-US" altLang="en-US" sz="2000"/>
          </a:p>
          <a:p>
            <a:pPr eaLnBrk="1" hangingPunct="1">
              <a:buFont typeface="Arial" panose="020B0604020202020204" pitchFamily="34" charset="0"/>
              <a:buNone/>
            </a:pPr>
            <a:endParaRPr lang="en-US" altLang="en-US" sz="2000"/>
          </a:p>
          <a:p>
            <a:pPr eaLnBrk="1" hangingPunct="1">
              <a:buFont typeface="Arial" panose="020B0604020202020204" pitchFamily="34" charset="0"/>
              <a:buNone/>
            </a:pPr>
            <a:endParaRPr lang="en-US" altLang="en-US" sz="2000"/>
          </a:p>
        </p:txBody>
      </p:sp>
      <p:sp>
        <p:nvSpPr>
          <p:cNvPr id="94215" name="Rectangle 5">
            <a:extLst>
              <a:ext uri="{FF2B5EF4-FFF2-40B4-BE49-F238E27FC236}">
                <a16:creationId xmlns:a16="http://schemas.microsoft.com/office/drawing/2014/main" id="{1DEA3AA7-5B17-04ED-8FFC-E11D30A99127}"/>
              </a:ext>
            </a:extLst>
          </p:cNvPr>
          <p:cNvSpPr>
            <a:spLocks noRot="1" noChangeArrowheads="1"/>
          </p:cNvSpPr>
          <p:nvPr/>
        </p:nvSpPr>
        <p:spPr bwMode="auto">
          <a:xfrm>
            <a:off x="1978025" y="1752601"/>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3200">
                <a:solidFill>
                  <a:schemeClr val="tx1"/>
                </a:solidFill>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400">
                <a:solidFill>
                  <a:schemeClr val="tx1"/>
                </a:solidFill>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9pPr>
          </a:lstStyle>
          <a:p>
            <a:pPr eaLnBrk="1" hangingPunct="1"/>
            <a:endParaRPr lang="en-US" altLang="zh-TW" sz="2400">
              <a:ea typeface="PMingLiU" panose="02020500000000000000" pitchFamily="18" charset="-120"/>
            </a:endParaRPr>
          </a:p>
          <a:p>
            <a:pPr eaLnBrk="1" hangingPunct="1">
              <a:buFont typeface="Arial" panose="020B0604020202020204" pitchFamily="34" charset="0"/>
              <a:buNone/>
            </a:pPr>
            <a:r>
              <a:rPr lang="en-US" altLang="zh-TW" sz="2400">
                <a:ea typeface="PMingLiU" panose="02020500000000000000" pitchFamily="18" charset="-120"/>
              </a:rPr>
              <a:t>   </a:t>
            </a:r>
            <a:r>
              <a:rPr lang="en-US" altLang="en-US" sz="2400"/>
              <a:t>     </a:t>
            </a:r>
          </a:p>
          <a:p>
            <a:pPr eaLnBrk="1" hangingPunct="1">
              <a:buFont typeface="Arial" panose="020B0604020202020204" pitchFamily="34" charset="0"/>
              <a:buNone/>
            </a:pPr>
            <a:endParaRPr lang="en-US" altLang="en-US"/>
          </a:p>
          <a:p>
            <a:pPr eaLnBrk="1" hangingPunct="1">
              <a:buFont typeface="Arial" panose="020B0604020202020204" pitchFamily="34" charset="0"/>
              <a:buNone/>
            </a:pPr>
            <a:endParaRPr lang="en-US" altLang="en-US"/>
          </a:p>
        </p:txBody>
      </p:sp>
      <p:sp>
        <p:nvSpPr>
          <p:cNvPr id="94216" name="Rectangle 8">
            <a:extLst>
              <a:ext uri="{FF2B5EF4-FFF2-40B4-BE49-F238E27FC236}">
                <a16:creationId xmlns:a16="http://schemas.microsoft.com/office/drawing/2014/main" id="{4E4E463E-05C8-FCCA-E9A1-FCF72BACC09C}"/>
              </a:ext>
            </a:extLst>
          </p:cNvPr>
          <p:cNvSpPr>
            <a:spLocks noRot="1" noChangeArrowheads="1"/>
          </p:cNvSpPr>
          <p:nvPr/>
        </p:nvSpPr>
        <p:spPr bwMode="auto">
          <a:xfrm>
            <a:off x="1825625" y="1600201"/>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3200">
                <a:solidFill>
                  <a:schemeClr val="tx1"/>
                </a:solidFill>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400">
                <a:solidFill>
                  <a:schemeClr val="tx1"/>
                </a:solidFill>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80000"/>
              </a:lnSpc>
              <a:buFont typeface="Wingdings" panose="05000000000000000000" pitchFamily="2" charset="2"/>
              <a:buChar char="Ø"/>
            </a:pPr>
            <a:r>
              <a:rPr lang="en-US" altLang="zh-TW" sz="2400" b="1" dirty="0">
                <a:ea typeface="PMingLiU" panose="02020500000000000000" pitchFamily="18" charset="-120"/>
              </a:rPr>
              <a:t>N. Wiener (1942)</a:t>
            </a:r>
          </a:p>
          <a:p>
            <a:pPr eaLnBrk="1" hangingPunct="1">
              <a:lnSpc>
                <a:spcPct val="80000"/>
              </a:lnSpc>
              <a:buFont typeface="Wingdings" panose="05000000000000000000" pitchFamily="2" charset="2"/>
              <a:buChar char="Ø"/>
            </a:pPr>
            <a:endParaRPr lang="en-US" altLang="zh-TW" sz="2400" b="1" dirty="0">
              <a:ea typeface="PMingLiU" panose="02020500000000000000" pitchFamily="18" charset="-120"/>
            </a:endParaRPr>
          </a:p>
          <a:p>
            <a:pPr eaLnBrk="1" hangingPunct="1">
              <a:lnSpc>
                <a:spcPct val="80000"/>
              </a:lnSpc>
              <a:buFont typeface="Wingdings" panose="05000000000000000000" pitchFamily="2" charset="2"/>
              <a:buChar char="Ø"/>
            </a:pPr>
            <a:r>
              <a:rPr lang="en-US" altLang="zh-TW" sz="2400" b="1" dirty="0">
                <a:ea typeface="PMingLiU" panose="02020500000000000000" pitchFamily="18" charset="-120"/>
              </a:rPr>
              <a:t>Objective</a:t>
            </a:r>
          </a:p>
          <a:p>
            <a:pPr eaLnBrk="1" hangingPunct="1">
              <a:lnSpc>
                <a:spcPct val="80000"/>
              </a:lnSpc>
              <a:buFont typeface="Wingdings" panose="05000000000000000000" pitchFamily="2" charset="2"/>
              <a:buNone/>
            </a:pPr>
            <a:r>
              <a:rPr lang="en-US" altLang="zh-TW" sz="2000" dirty="0">
                <a:ea typeface="PMingLiU" panose="02020500000000000000" pitchFamily="18" charset="-120"/>
              </a:rPr>
              <a:t>     </a:t>
            </a:r>
            <a:r>
              <a:rPr lang="en-US" altLang="zh-TW" sz="2400" dirty="0">
                <a:latin typeface="Times New Roman" panose="02020603050405020304" pitchFamily="18" charset="0"/>
                <a:ea typeface="PMingLiU" panose="02020500000000000000" pitchFamily="18" charset="-120"/>
              </a:rPr>
              <a:t>Find an estimate of the uncorrupted image such that the mean square error between them is minimized</a:t>
            </a:r>
          </a:p>
          <a:p>
            <a:pPr eaLnBrk="1" hangingPunct="1">
              <a:lnSpc>
                <a:spcPct val="80000"/>
              </a:lnSpc>
              <a:buFont typeface="Wingdings" panose="05000000000000000000" pitchFamily="2" charset="2"/>
              <a:buChar char="Ø"/>
            </a:pPr>
            <a:endParaRPr lang="en-US" altLang="en-US" sz="2400" dirty="0">
              <a:latin typeface="Times New Roman" panose="02020603050405020304" pitchFamily="18" charset="0"/>
            </a:endParaRPr>
          </a:p>
        </p:txBody>
      </p:sp>
      <p:graphicFrame>
        <p:nvGraphicFramePr>
          <p:cNvPr id="94217" name="Object 9">
            <a:extLst>
              <a:ext uri="{FF2B5EF4-FFF2-40B4-BE49-F238E27FC236}">
                <a16:creationId xmlns:a16="http://schemas.microsoft.com/office/drawing/2014/main" id="{6C9366CE-0117-C452-4DF8-4C169BB2217E}"/>
              </a:ext>
            </a:extLst>
          </p:cNvPr>
          <p:cNvGraphicFramePr>
            <a:graphicFrameLocks noChangeAspect="1"/>
          </p:cNvGraphicFramePr>
          <p:nvPr/>
        </p:nvGraphicFramePr>
        <p:xfrm>
          <a:off x="3571876" y="4179888"/>
          <a:ext cx="2771775" cy="838200"/>
        </p:xfrm>
        <a:graphic>
          <a:graphicData uri="http://schemas.openxmlformats.org/presentationml/2006/ole">
            <mc:AlternateContent xmlns:mc="http://schemas.openxmlformats.org/markup-compatibility/2006">
              <mc:Choice xmlns:v="urn:schemas-microsoft-com:vml" Requires="v">
                <p:oleObj name="Equation" r:id="rId2" imgW="1091726" imgH="330057" progId="Equation.DSMT4">
                  <p:embed/>
                </p:oleObj>
              </mc:Choice>
              <mc:Fallback>
                <p:oleObj name="Equation" r:id="rId2" imgW="1091726" imgH="330057" progId="Equation.DSMT4">
                  <p:embed/>
                  <p:pic>
                    <p:nvPicPr>
                      <p:cNvPr id="94217" name="Object 9">
                        <a:extLst>
                          <a:ext uri="{FF2B5EF4-FFF2-40B4-BE49-F238E27FC236}">
                            <a16:creationId xmlns:a16="http://schemas.microsoft.com/office/drawing/2014/main" id="{6C9366CE-0117-C452-4DF8-4C169BB22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76" y="4179888"/>
                        <a:ext cx="277177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Date Placeholder 4">
            <a:extLst>
              <a:ext uri="{FF2B5EF4-FFF2-40B4-BE49-F238E27FC236}">
                <a16:creationId xmlns:a16="http://schemas.microsoft.com/office/drawing/2014/main" id="{521B8CC8-F8BC-34B1-B7D1-DB479E8F3FE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34A8979-4EBB-428D-A14C-C4FBB0E1CBAF}" type="datetime1">
              <a:rPr lang="en-US" altLang="en-US">
                <a:latin typeface="Arial" panose="020B0604020202020204" pitchFamily="34" charset="0"/>
              </a:rPr>
              <a:pPr/>
              <a:t>12/5/2022</a:t>
            </a:fld>
            <a:endParaRPr lang="en-US" altLang="en-US">
              <a:latin typeface="Arial" panose="020B0604020202020204" pitchFamily="34" charset="0"/>
            </a:endParaRPr>
          </a:p>
        </p:txBody>
      </p:sp>
      <p:sp>
        <p:nvSpPr>
          <p:cNvPr id="97283" name="Slide Number Placeholder 6">
            <a:extLst>
              <a:ext uri="{FF2B5EF4-FFF2-40B4-BE49-F238E27FC236}">
                <a16:creationId xmlns:a16="http://schemas.microsoft.com/office/drawing/2014/main" id="{2C8DE3BC-C18B-98D4-0557-735EB14C461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4B56530-B644-4691-929D-2F9EB4E76B1B}" type="slidenum">
              <a:rPr lang="en-US" altLang="en-US">
                <a:latin typeface="Arial" panose="020B0604020202020204" pitchFamily="34" charset="0"/>
              </a:rPr>
              <a:pPr/>
              <a:t>16</a:t>
            </a:fld>
            <a:endParaRPr lang="en-US" altLang="en-US">
              <a:latin typeface="Arial" panose="020B0604020202020204" pitchFamily="34" charset="0"/>
            </a:endParaRPr>
          </a:p>
        </p:txBody>
      </p:sp>
      <p:sp>
        <p:nvSpPr>
          <p:cNvPr id="485379" name="Rectangle 3">
            <a:extLst>
              <a:ext uri="{FF2B5EF4-FFF2-40B4-BE49-F238E27FC236}">
                <a16:creationId xmlns:a16="http://schemas.microsoft.com/office/drawing/2014/main" id="{2FCBABEC-25B7-57D7-20CE-1DEB758A117C}"/>
              </a:ext>
            </a:extLst>
          </p:cNvPr>
          <p:cNvSpPr>
            <a:spLocks noGrp="1" noRot="1" noChangeArrowheads="1"/>
          </p:cNvSpPr>
          <p:nvPr>
            <p:ph type="title"/>
          </p:nvPr>
        </p:nvSpPr>
        <p:spPr/>
        <p:txBody>
          <a:bodyPr/>
          <a:lstStyle/>
          <a:p>
            <a:pPr eaLnBrk="1" hangingPunct="1">
              <a:defRPr/>
            </a:pPr>
            <a:r>
              <a:rPr lang="en-US" altLang="en-US" sz="3200"/>
              <a:t>Minimum Mean Square Error (Wiener) Filtering</a:t>
            </a:r>
            <a:endParaRPr lang="en-US" altLang="en-US"/>
          </a:p>
        </p:txBody>
      </p:sp>
      <p:sp>
        <p:nvSpPr>
          <p:cNvPr id="97286" name="Rectangle 4">
            <a:extLst>
              <a:ext uri="{FF2B5EF4-FFF2-40B4-BE49-F238E27FC236}">
                <a16:creationId xmlns:a16="http://schemas.microsoft.com/office/drawing/2014/main" id="{1A004F8D-BCB8-D217-88F0-257BF890EB92}"/>
              </a:ext>
            </a:extLst>
          </p:cNvPr>
          <p:cNvSpPr>
            <a:spLocks noGrp="1" noRot="1" noChangeArrowheads="1"/>
          </p:cNvSpPr>
          <p:nvPr>
            <p:ph type="body" sz="half" idx="1"/>
          </p:nvPr>
        </p:nvSpPr>
        <p:spPr>
          <a:noFill/>
          <a:extLst>
            <a:ext uri="{909E8E84-426E-40DD-AFC4-6F175D3DCCD1}">
              <a14:hiddenFill xmlns:a14="http://schemas.microsoft.com/office/drawing/2010/main">
                <a:solidFill>
                  <a:schemeClr val="accent1"/>
                </a:solidFill>
              </a14:hiddenFill>
            </a:ext>
          </a:extLst>
        </p:spPr>
        <p:txBody>
          <a:bodyPr/>
          <a:lstStyle/>
          <a:p>
            <a:pPr eaLnBrk="1" hangingPunct="1"/>
            <a:endParaRPr lang="en-US" altLang="en-US" sz="2000"/>
          </a:p>
          <a:p>
            <a:pPr eaLnBrk="1" hangingPunct="1">
              <a:buFont typeface="Arial" panose="020B0604020202020204" pitchFamily="34" charset="0"/>
              <a:buNone/>
            </a:pPr>
            <a:endParaRPr lang="en-US" altLang="en-US" sz="2000"/>
          </a:p>
          <a:p>
            <a:pPr eaLnBrk="1" hangingPunct="1">
              <a:buFont typeface="Arial" panose="020B0604020202020204" pitchFamily="34" charset="0"/>
              <a:buNone/>
            </a:pPr>
            <a:endParaRPr lang="en-US" altLang="en-US" sz="2000"/>
          </a:p>
        </p:txBody>
      </p:sp>
      <p:sp>
        <p:nvSpPr>
          <p:cNvPr id="97287" name="Rectangle 5">
            <a:extLst>
              <a:ext uri="{FF2B5EF4-FFF2-40B4-BE49-F238E27FC236}">
                <a16:creationId xmlns:a16="http://schemas.microsoft.com/office/drawing/2014/main" id="{A20A3FCB-1CFC-C60A-8E08-F341EDABD595}"/>
              </a:ext>
            </a:extLst>
          </p:cNvPr>
          <p:cNvSpPr>
            <a:spLocks noRot="1" noChangeArrowheads="1"/>
          </p:cNvSpPr>
          <p:nvPr/>
        </p:nvSpPr>
        <p:spPr bwMode="auto">
          <a:xfrm>
            <a:off x="1978025" y="1752601"/>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3200">
                <a:solidFill>
                  <a:schemeClr val="tx1"/>
                </a:solidFill>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400">
                <a:solidFill>
                  <a:schemeClr val="tx1"/>
                </a:solidFill>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9pPr>
          </a:lstStyle>
          <a:p>
            <a:pPr eaLnBrk="1" hangingPunct="1"/>
            <a:endParaRPr lang="en-US" altLang="zh-TW" sz="2400">
              <a:ea typeface="PMingLiU" panose="02020500000000000000" pitchFamily="18" charset="-120"/>
            </a:endParaRPr>
          </a:p>
          <a:p>
            <a:pPr eaLnBrk="1" hangingPunct="1">
              <a:buFont typeface="Arial" panose="020B0604020202020204" pitchFamily="34" charset="0"/>
              <a:buNone/>
            </a:pPr>
            <a:r>
              <a:rPr lang="en-US" altLang="zh-TW" sz="2400">
                <a:ea typeface="PMingLiU" panose="02020500000000000000" pitchFamily="18" charset="-120"/>
              </a:rPr>
              <a:t>   </a:t>
            </a:r>
            <a:r>
              <a:rPr lang="en-US" altLang="en-US" sz="2400"/>
              <a:t>     </a:t>
            </a:r>
          </a:p>
          <a:p>
            <a:pPr eaLnBrk="1" hangingPunct="1">
              <a:buFont typeface="Arial" panose="020B0604020202020204" pitchFamily="34" charset="0"/>
              <a:buNone/>
            </a:pPr>
            <a:endParaRPr lang="en-US" altLang="en-US"/>
          </a:p>
          <a:p>
            <a:pPr eaLnBrk="1" hangingPunct="1">
              <a:buFont typeface="Arial" panose="020B0604020202020204" pitchFamily="34" charset="0"/>
              <a:buNone/>
            </a:pPr>
            <a:endParaRPr lang="en-US" altLang="en-US"/>
          </a:p>
        </p:txBody>
      </p:sp>
      <p:sp>
        <p:nvSpPr>
          <p:cNvPr id="97288" name="Rectangle 6">
            <a:extLst>
              <a:ext uri="{FF2B5EF4-FFF2-40B4-BE49-F238E27FC236}">
                <a16:creationId xmlns:a16="http://schemas.microsoft.com/office/drawing/2014/main" id="{76F0AAB1-E7F1-5C99-A0B9-2467B6852673}"/>
              </a:ext>
            </a:extLst>
          </p:cNvPr>
          <p:cNvSpPr>
            <a:spLocks noRot="1" noChangeArrowheads="1"/>
          </p:cNvSpPr>
          <p:nvPr/>
        </p:nvSpPr>
        <p:spPr bwMode="auto">
          <a:xfrm>
            <a:off x="1825625" y="1600201"/>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3200">
                <a:solidFill>
                  <a:schemeClr val="tx1"/>
                </a:solidFill>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400">
                <a:solidFill>
                  <a:schemeClr val="tx1"/>
                </a:solidFill>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80000"/>
              </a:lnSpc>
              <a:buFont typeface="Wingdings" panose="05000000000000000000" pitchFamily="2" charset="2"/>
              <a:buChar char="Ø"/>
            </a:pPr>
            <a:endParaRPr lang="en-US" altLang="en-US" sz="2400">
              <a:latin typeface="Times New Roman" panose="02020603050405020304" pitchFamily="18" charset="0"/>
            </a:endParaRPr>
          </a:p>
        </p:txBody>
      </p:sp>
      <p:graphicFrame>
        <p:nvGraphicFramePr>
          <p:cNvPr id="97289" name="Object 7">
            <a:extLst>
              <a:ext uri="{FF2B5EF4-FFF2-40B4-BE49-F238E27FC236}">
                <a16:creationId xmlns:a16="http://schemas.microsoft.com/office/drawing/2014/main" id="{E8174CCB-3967-6D28-23D4-AE22BB725BA6}"/>
              </a:ext>
            </a:extLst>
          </p:cNvPr>
          <p:cNvGraphicFramePr>
            <a:graphicFrameLocks noChangeAspect="1"/>
          </p:cNvGraphicFramePr>
          <p:nvPr/>
        </p:nvGraphicFramePr>
        <p:xfrm>
          <a:off x="2447925" y="2201863"/>
          <a:ext cx="6762750" cy="2430462"/>
        </p:xfrm>
        <a:graphic>
          <a:graphicData uri="http://schemas.openxmlformats.org/presentationml/2006/ole">
            <mc:AlternateContent xmlns:mc="http://schemas.openxmlformats.org/markup-compatibility/2006">
              <mc:Choice xmlns:v="urn:schemas-microsoft-com:vml" Requires="v">
                <p:oleObj name="Equation" r:id="rId2" imgW="3251200" imgH="1168400" progId="Equation.DSMT4">
                  <p:embed/>
                </p:oleObj>
              </mc:Choice>
              <mc:Fallback>
                <p:oleObj name="Equation" r:id="rId2" imgW="3251200" imgH="1168400" progId="Equation.DSMT4">
                  <p:embed/>
                  <p:pic>
                    <p:nvPicPr>
                      <p:cNvPr id="97289" name="Object 7">
                        <a:extLst>
                          <a:ext uri="{FF2B5EF4-FFF2-40B4-BE49-F238E27FC236}">
                            <a16:creationId xmlns:a16="http://schemas.microsoft.com/office/drawing/2014/main" id="{E8174CCB-3967-6D28-23D4-AE22BB725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925" y="2201863"/>
                        <a:ext cx="6762750" cy="243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9323-CA46-EC16-D1F0-755EECE9C032}"/>
              </a:ext>
            </a:extLst>
          </p:cNvPr>
          <p:cNvSpPr>
            <a:spLocks noGrp="1"/>
          </p:cNvSpPr>
          <p:nvPr>
            <p:ph type="title"/>
          </p:nvPr>
        </p:nvSpPr>
        <p:spPr/>
        <p:txBody>
          <a:bodyPr/>
          <a:lstStyle/>
          <a:p>
            <a:r>
              <a:rPr lang="en-IN" dirty="0"/>
              <a:t>Maximum a posteriori (MAP) estimation</a:t>
            </a:r>
            <a:br>
              <a:rPr lang="en-IN" dirty="0"/>
            </a:br>
            <a:endParaRPr lang="en-IN" dirty="0"/>
          </a:p>
        </p:txBody>
      </p:sp>
      <p:sp>
        <p:nvSpPr>
          <p:cNvPr id="3" name="Content Placeholder 2">
            <a:extLst>
              <a:ext uri="{FF2B5EF4-FFF2-40B4-BE49-F238E27FC236}">
                <a16:creationId xmlns:a16="http://schemas.microsoft.com/office/drawing/2014/main" id="{EC56EF51-120C-15BE-1AD1-392CCB002987}"/>
              </a:ext>
            </a:extLst>
          </p:cNvPr>
          <p:cNvSpPr>
            <a:spLocks noGrp="1"/>
          </p:cNvSpPr>
          <p:nvPr>
            <p:ph idx="1"/>
          </p:nvPr>
        </p:nvSpPr>
        <p:spPr/>
        <p:txBody>
          <a:bodyPr>
            <a:normAutofit/>
          </a:bodyPr>
          <a:lstStyle/>
          <a:p>
            <a:r>
              <a:rPr lang="en-US" sz="3600" dirty="0"/>
              <a:t>For an image with n pixels, write this process as ˆg = A f + n where ˆg and f are n-vectors, and A is an n × n matrix.</a:t>
            </a:r>
          </a:p>
          <a:p>
            <a:r>
              <a:rPr lang="en-IN" sz="3600" dirty="0"/>
              <a:t>Estimate f(</a:t>
            </a:r>
            <a:r>
              <a:rPr lang="en-IN" sz="3600" dirty="0" err="1"/>
              <a:t>x,y</a:t>
            </a:r>
            <a:r>
              <a:rPr lang="en-IN" sz="3600" dirty="0"/>
              <a:t>) by optimizing a cost function: </a:t>
            </a:r>
          </a:p>
          <a:p>
            <a:r>
              <a:rPr lang="da-DK" sz="3600" cap="all" dirty="0"/>
              <a:t>f</a:t>
            </a:r>
            <a:r>
              <a:rPr lang="da-DK" sz="3600" dirty="0"/>
              <a:t> = arg min (g − Af)</a:t>
            </a:r>
            <a:r>
              <a:rPr lang="da-DK" sz="3600" baseline="30000" dirty="0"/>
              <a:t>2</a:t>
            </a:r>
            <a:r>
              <a:rPr lang="da-DK" sz="3600" dirty="0"/>
              <a:t> + λp (f)</a:t>
            </a:r>
          </a:p>
          <a:p>
            <a:pPr lvl="1"/>
            <a:r>
              <a:rPr lang="da-DK" sz="3600" dirty="0"/>
              <a:t>Likelihood function and prior</a:t>
            </a:r>
          </a:p>
          <a:p>
            <a:pPr marL="0" indent="0">
              <a:buNone/>
            </a:pPr>
            <a:r>
              <a:rPr lang="en-IN" dirty="0"/>
              <a:t>   </a:t>
            </a:r>
          </a:p>
        </p:txBody>
      </p:sp>
    </p:spTree>
    <p:extLst>
      <p:ext uri="{BB962C8B-B14F-4D97-AF65-F5344CB8AC3E}">
        <p14:creationId xmlns:p14="http://schemas.microsoft.com/office/powerpoint/2010/main" val="3888744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A400-EDFE-4D0E-8FEF-9B2D37046BB7}"/>
              </a:ext>
            </a:extLst>
          </p:cNvPr>
          <p:cNvSpPr>
            <a:spLocks noGrp="1"/>
          </p:cNvSpPr>
          <p:nvPr>
            <p:ph type="title"/>
          </p:nvPr>
        </p:nvSpPr>
        <p:spPr/>
        <p:txBody>
          <a:bodyPr/>
          <a:lstStyle/>
          <a:p>
            <a:r>
              <a:rPr lang="en-IN" dirty="0">
                <a:latin typeface="Bookman Old Style" panose="02050604050505020204" pitchFamily="18" charset="0"/>
              </a:rPr>
              <a:t>Computer Visi</a:t>
            </a:r>
            <a:r>
              <a:rPr lang="en-IN" dirty="0">
                <a:latin typeface="Bookman Old Style" panose="02050604050505020204" pitchFamily="18" charset="0"/>
                <a:cs typeface="Times New Roman" panose="02020603050405020304" pitchFamily="18" charset="0"/>
              </a:rPr>
              <a:t>o</a:t>
            </a:r>
            <a:r>
              <a:rPr lang="en-IN" dirty="0">
                <a:latin typeface="Bookman Old Style" panose="02050604050505020204" pitchFamily="18" charset="0"/>
              </a:rPr>
              <a:t>n</a:t>
            </a:r>
          </a:p>
        </p:txBody>
      </p:sp>
      <p:sp>
        <p:nvSpPr>
          <p:cNvPr id="3" name="Content Placeholder 2">
            <a:extLst>
              <a:ext uri="{FF2B5EF4-FFF2-40B4-BE49-F238E27FC236}">
                <a16:creationId xmlns:a16="http://schemas.microsoft.com/office/drawing/2014/main" id="{E6DCCDD4-36C8-47FB-8E27-97BC3BDDFE9C}"/>
              </a:ext>
            </a:extLst>
          </p:cNvPr>
          <p:cNvSpPr>
            <a:spLocks noGrp="1"/>
          </p:cNvSpPr>
          <p:nvPr>
            <p:ph idx="1"/>
          </p:nvPr>
        </p:nvSpPr>
        <p:spPr>
          <a:xfrm>
            <a:off x="838200" y="1494503"/>
            <a:ext cx="10515600" cy="481781"/>
          </a:xfrm>
        </p:spPr>
        <p:txBody>
          <a:bodyPr/>
          <a:lstStyle/>
          <a:p>
            <a:pPr marL="0" indent="0">
              <a:buNone/>
            </a:pPr>
            <a:r>
              <a:rPr lang="en-IN" dirty="0">
                <a:latin typeface="Gill Sans MT" panose="020B0502020104020203" pitchFamily="34" charset="0"/>
              </a:rPr>
              <a:t>Bridge gap between human and machine understanding</a:t>
            </a:r>
          </a:p>
        </p:txBody>
      </p:sp>
      <p:pic>
        <p:nvPicPr>
          <p:cNvPr id="13" name="Picture 12">
            <a:extLst>
              <a:ext uri="{FF2B5EF4-FFF2-40B4-BE49-F238E27FC236}">
                <a16:creationId xmlns:a16="http://schemas.microsoft.com/office/drawing/2014/main" id="{87657D7C-677B-4D2C-8E55-8598519D4033}"/>
              </a:ext>
            </a:extLst>
          </p:cNvPr>
          <p:cNvPicPr>
            <a:picLocks noChangeAspect="1"/>
          </p:cNvPicPr>
          <p:nvPr/>
        </p:nvPicPr>
        <p:blipFill>
          <a:blip r:embed="rId2"/>
          <a:stretch>
            <a:fillRect/>
          </a:stretch>
        </p:blipFill>
        <p:spPr>
          <a:xfrm>
            <a:off x="1933864" y="1976284"/>
            <a:ext cx="8915400" cy="4438650"/>
          </a:xfrm>
          <a:prstGeom prst="rect">
            <a:avLst/>
          </a:prstGeom>
        </p:spPr>
      </p:pic>
    </p:spTree>
    <p:extLst>
      <p:ext uri="{BB962C8B-B14F-4D97-AF65-F5344CB8AC3E}">
        <p14:creationId xmlns:p14="http://schemas.microsoft.com/office/powerpoint/2010/main" val="47444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A400-EDFE-4D0E-8FEF-9B2D37046BB7}"/>
              </a:ext>
            </a:extLst>
          </p:cNvPr>
          <p:cNvSpPr>
            <a:spLocks noGrp="1"/>
          </p:cNvSpPr>
          <p:nvPr>
            <p:ph type="title"/>
          </p:nvPr>
        </p:nvSpPr>
        <p:spPr/>
        <p:txBody>
          <a:bodyPr/>
          <a:lstStyle/>
          <a:p>
            <a:r>
              <a:rPr lang="en-IN" dirty="0">
                <a:latin typeface="Bookman Old Style" panose="02050604050505020204" pitchFamily="18" charset="0"/>
              </a:rPr>
              <a:t>Computer Visi</a:t>
            </a:r>
            <a:r>
              <a:rPr lang="en-IN" dirty="0">
                <a:latin typeface="Bookman Old Style" panose="02050604050505020204" pitchFamily="18" charset="0"/>
                <a:cs typeface="Times New Roman" panose="02020603050405020304" pitchFamily="18" charset="0"/>
              </a:rPr>
              <a:t>o</a:t>
            </a:r>
            <a:r>
              <a:rPr lang="en-IN" dirty="0">
                <a:latin typeface="Bookman Old Style" panose="02050604050505020204" pitchFamily="18" charset="0"/>
              </a:rPr>
              <a:t>n-Major Milestones</a:t>
            </a:r>
          </a:p>
        </p:txBody>
      </p:sp>
      <p:graphicFrame>
        <p:nvGraphicFramePr>
          <p:cNvPr id="7" name="Diagram 6">
            <a:extLst>
              <a:ext uri="{FF2B5EF4-FFF2-40B4-BE49-F238E27FC236}">
                <a16:creationId xmlns:a16="http://schemas.microsoft.com/office/drawing/2014/main" id="{4EED563B-4F75-4708-90E3-BAF4367F8E53}"/>
              </a:ext>
            </a:extLst>
          </p:cNvPr>
          <p:cNvGraphicFramePr/>
          <p:nvPr>
            <p:extLst>
              <p:ext uri="{D42A27DB-BD31-4B8C-83A1-F6EECF244321}">
                <p14:modId xmlns:p14="http://schemas.microsoft.com/office/powerpoint/2010/main" val="282169385"/>
              </p:ext>
            </p:extLst>
          </p:nvPr>
        </p:nvGraphicFramePr>
        <p:xfrm>
          <a:off x="334296" y="1265558"/>
          <a:ext cx="11322665" cy="1816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8E14F73-B10E-4691-A959-AEE53D129607}"/>
              </a:ext>
            </a:extLst>
          </p:cNvPr>
          <p:cNvSpPr txBox="1"/>
          <p:nvPr/>
        </p:nvSpPr>
        <p:spPr>
          <a:xfrm>
            <a:off x="544052" y="5592442"/>
            <a:ext cx="1199536" cy="707886"/>
          </a:xfrm>
          <a:prstGeom prst="rect">
            <a:avLst/>
          </a:prstGeom>
          <a:noFill/>
        </p:spPr>
        <p:txBody>
          <a:bodyPr wrap="square" rtlCol="0">
            <a:spAutoFit/>
          </a:bodyPr>
          <a:lstStyle/>
          <a:p>
            <a:pPr algn="ctr"/>
            <a:r>
              <a:rPr lang="en-IN" sz="2000" dirty="0">
                <a:latin typeface="Gill Sans MT" panose="020B0502020104020203" pitchFamily="34" charset="0"/>
              </a:rPr>
              <a:t>Image Scanning </a:t>
            </a:r>
          </a:p>
        </p:txBody>
      </p:sp>
      <p:sp>
        <p:nvSpPr>
          <p:cNvPr id="10" name="TextBox 9">
            <a:extLst>
              <a:ext uri="{FF2B5EF4-FFF2-40B4-BE49-F238E27FC236}">
                <a16:creationId xmlns:a16="http://schemas.microsoft.com/office/drawing/2014/main" id="{A48F1CDF-3503-4BE3-94F9-46C97E08B297}"/>
              </a:ext>
            </a:extLst>
          </p:cNvPr>
          <p:cNvSpPr txBox="1"/>
          <p:nvPr/>
        </p:nvSpPr>
        <p:spPr>
          <a:xfrm>
            <a:off x="1655300" y="2568666"/>
            <a:ext cx="1769806" cy="1323439"/>
          </a:xfrm>
          <a:prstGeom prst="rect">
            <a:avLst/>
          </a:prstGeom>
          <a:noFill/>
        </p:spPr>
        <p:txBody>
          <a:bodyPr wrap="square">
            <a:spAutoFit/>
          </a:bodyPr>
          <a:lstStyle/>
          <a:p>
            <a:pPr lvl="0" algn="ctr"/>
            <a:r>
              <a:rPr lang="en-IN" sz="2000" dirty="0">
                <a:latin typeface="Gill Sans MT" panose="020B0502020104020203" pitchFamily="34" charset="0"/>
              </a:rPr>
              <a:t>AI emerges to solve computer vision</a:t>
            </a:r>
          </a:p>
        </p:txBody>
      </p:sp>
      <p:sp>
        <p:nvSpPr>
          <p:cNvPr id="12" name="TextBox 11">
            <a:extLst>
              <a:ext uri="{FF2B5EF4-FFF2-40B4-BE49-F238E27FC236}">
                <a16:creationId xmlns:a16="http://schemas.microsoft.com/office/drawing/2014/main" id="{2452607E-333D-45A5-8FCA-447E7E403538}"/>
              </a:ext>
            </a:extLst>
          </p:cNvPr>
          <p:cNvSpPr txBox="1"/>
          <p:nvPr/>
        </p:nvSpPr>
        <p:spPr>
          <a:xfrm>
            <a:off x="3337951" y="5378336"/>
            <a:ext cx="1769806" cy="1015663"/>
          </a:xfrm>
          <a:prstGeom prst="rect">
            <a:avLst/>
          </a:prstGeom>
          <a:noFill/>
        </p:spPr>
        <p:txBody>
          <a:bodyPr wrap="square">
            <a:spAutoFit/>
          </a:bodyPr>
          <a:lstStyle/>
          <a:p>
            <a:pPr lvl="0" algn="ctr"/>
            <a:r>
              <a:rPr lang="en-IN" sz="2000" dirty="0">
                <a:latin typeface="Gill Sans MT" panose="020B0502020104020203" pitchFamily="34" charset="0"/>
              </a:rPr>
              <a:t>Optical Character Recognition </a:t>
            </a:r>
          </a:p>
        </p:txBody>
      </p:sp>
      <p:sp>
        <p:nvSpPr>
          <p:cNvPr id="14" name="TextBox 13">
            <a:extLst>
              <a:ext uri="{FF2B5EF4-FFF2-40B4-BE49-F238E27FC236}">
                <a16:creationId xmlns:a16="http://schemas.microsoft.com/office/drawing/2014/main" id="{AA0FAA2C-C46A-4669-B92C-0F8A0EB13696}"/>
              </a:ext>
            </a:extLst>
          </p:cNvPr>
          <p:cNvSpPr txBox="1"/>
          <p:nvPr/>
        </p:nvSpPr>
        <p:spPr>
          <a:xfrm>
            <a:off x="4643416" y="2569375"/>
            <a:ext cx="1533832" cy="1015663"/>
          </a:xfrm>
          <a:prstGeom prst="rect">
            <a:avLst/>
          </a:prstGeom>
          <a:noFill/>
        </p:spPr>
        <p:txBody>
          <a:bodyPr wrap="square">
            <a:spAutoFit/>
          </a:bodyPr>
          <a:lstStyle/>
          <a:p>
            <a:pPr lvl="0" algn="ctr"/>
            <a:r>
              <a:rPr lang="en-IN" sz="2000" dirty="0">
                <a:latin typeface="Gill Sans MT" panose="020B0502020104020203" pitchFamily="34" charset="0"/>
              </a:rPr>
              <a:t>Detect edges Corners </a:t>
            </a:r>
          </a:p>
        </p:txBody>
      </p:sp>
      <p:sp>
        <p:nvSpPr>
          <p:cNvPr id="16" name="TextBox 15">
            <a:extLst>
              <a:ext uri="{FF2B5EF4-FFF2-40B4-BE49-F238E27FC236}">
                <a16:creationId xmlns:a16="http://schemas.microsoft.com/office/drawing/2014/main" id="{4B99AE40-006E-4785-95CC-617B85400718}"/>
              </a:ext>
            </a:extLst>
          </p:cNvPr>
          <p:cNvSpPr txBox="1"/>
          <p:nvPr/>
        </p:nvSpPr>
        <p:spPr>
          <a:xfrm>
            <a:off x="5876145" y="2513192"/>
            <a:ext cx="1533832" cy="1015663"/>
          </a:xfrm>
          <a:prstGeom prst="rect">
            <a:avLst/>
          </a:prstGeom>
          <a:noFill/>
        </p:spPr>
        <p:txBody>
          <a:bodyPr wrap="square">
            <a:spAutoFit/>
          </a:bodyPr>
          <a:lstStyle/>
          <a:p>
            <a:pPr lvl="0" algn="ctr"/>
            <a:r>
              <a:rPr lang="en-IN" sz="2000" dirty="0">
                <a:latin typeface="Gill Sans MT" panose="020B0502020104020203" pitchFamily="34" charset="0"/>
              </a:rPr>
              <a:t>Face Recognition: Eigen Faces </a:t>
            </a:r>
          </a:p>
        </p:txBody>
      </p:sp>
      <p:sp>
        <p:nvSpPr>
          <p:cNvPr id="18" name="TextBox 17">
            <a:extLst>
              <a:ext uri="{FF2B5EF4-FFF2-40B4-BE49-F238E27FC236}">
                <a16:creationId xmlns:a16="http://schemas.microsoft.com/office/drawing/2014/main" id="{0B28792E-DF09-4DAC-A047-A90CBF261B69}"/>
              </a:ext>
            </a:extLst>
          </p:cNvPr>
          <p:cNvSpPr txBox="1"/>
          <p:nvPr/>
        </p:nvSpPr>
        <p:spPr>
          <a:xfrm>
            <a:off x="7275161" y="5485343"/>
            <a:ext cx="1813231" cy="707886"/>
          </a:xfrm>
          <a:prstGeom prst="rect">
            <a:avLst/>
          </a:prstGeom>
          <a:noFill/>
        </p:spPr>
        <p:txBody>
          <a:bodyPr wrap="square">
            <a:spAutoFit/>
          </a:bodyPr>
          <a:lstStyle/>
          <a:p>
            <a:pPr lvl="0" algn="ctr"/>
            <a:r>
              <a:rPr lang="en-IN" sz="2000" dirty="0">
                <a:latin typeface="Gill Sans MT" panose="020B0502020104020203" pitchFamily="34" charset="0"/>
              </a:rPr>
              <a:t>Viola Jones Face Detection </a:t>
            </a:r>
          </a:p>
        </p:txBody>
      </p:sp>
      <p:sp>
        <p:nvSpPr>
          <p:cNvPr id="20" name="TextBox 19">
            <a:extLst>
              <a:ext uri="{FF2B5EF4-FFF2-40B4-BE49-F238E27FC236}">
                <a16:creationId xmlns:a16="http://schemas.microsoft.com/office/drawing/2014/main" id="{7107B677-7E6E-4111-919A-AF697CA52496}"/>
              </a:ext>
            </a:extLst>
          </p:cNvPr>
          <p:cNvSpPr txBox="1"/>
          <p:nvPr/>
        </p:nvSpPr>
        <p:spPr>
          <a:xfrm>
            <a:off x="8504901" y="2647563"/>
            <a:ext cx="1769807" cy="1015663"/>
          </a:xfrm>
          <a:prstGeom prst="rect">
            <a:avLst/>
          </a:prstGeom>
          <a:noFill/>
        </p:spPr>
        <p:txBody>
          <a:bodyPr wrap="square">
            <a:spAutoFit/>
          </a:bodyPr>
          <a:lstStyle/>
          <a:p>
            <a:pPr lvl="0" algn="ctr"/>
            <a:r>
              <a:rPr lang="en-IN" sz="2000" dirty="0" err="1">
                <a:latin typeface="Gill Sans MT" panose="020B0502020104020203" pitchFamily="34" charset="0"/>
              </a:rPr>
              <a:t>AlexNet</a:t>
            </a:r>
            <a:r>
              <a:rPr lang="en-IN" sz="2000" dirty="0">
                <a:latin typeface="Gill Sans MT" panose="020B0502020104020203" pitchFamily="34" charset="0"/>
              </a:rPr>
              <a:t> for Image Classification</a:t>
            </a:r>
          </a:p>
        </p:txBody>
      </p:sp>
      <p:sp>
        <p:nvSpPr>
          <p:cNvPr id="22" name="TextBox 21">
            <a:extLst>
              <a:ext uri="{FF2B5EF4-FFF2-40B4-BE49-F238E27FC236}">
                <a16:creationId xmlns:a16="http://schemas.microsoft.com/office/drawing/2014/main" id="{1AA2FEA0-8A8D-4F9B-8EAB-E8D0385DDAC7}"/>
              </a:ext>
            </a:extLst>
          </p:cNvPr>
          <p:cNvSpPr txBox="1"/>
          <p:nvPr/>
        </p:nvSpPr>
        <p:spPr>
          <a:xfrm>
            <a:off x="10067003" y="2685401"/>
            <a:ext cx="1769806" cy="1015663"/>
          </a:xfrm>
          <a:prstGeom prst="rect">
            <a:avLst/>
          </a:prstGeom>
          <a:noFill/>
        </p:spPr>
        <p:txBody>
          <a:bodyPr wrap="square">
            <a:spAutoFit/>
          </a:bodyPr>
          <a:lstStyle/>
          <a:p>
            <a:pPr lvl="0" algn="ctr"/>
            <a:r>
              <a:rPr lang="en-IN" sz="2000" dirty="0">
                <a:latin typeface="Gill Sans MT" panose="020B0502020104020203" pitchFamily="34" charset="0"/>
              </a:rPr>
              <a:t>GAN for Image Generation</a:t>
            </a:r>
          </a:p>
        </p:txBody>
      </p:sp>
      <p:pic>
        <p:nvPicPr>
          <p:cNvPr id="24" name="Picture 23">
            <a:extLst>
              <a:ext uri="{FF2B5EF4-FFF2-40B4-BE49-F238E27FC236}">
                <a16:creationId xmlns:a16="http://schemas.microsoft.com/office/drawing/2014/main" id="{5AA5A398-2DD0-4B2D-898D-755C3071CB6E}"/>
              </a:ext>
            </a:extLst>
          </p:cNvPr>
          <p:cNvPicPr>
            <a:picLocks noChangeAspect="1"/>
          </p:cNvPicPr>
          <p:nvPr/>
        </p:nvPicPr>
        <p:blipFill rotWithShape="1">
          <a:blip r:embed="rId7"/>
          <a:srcRect l="5122" t="2580"/>
          <a:stretch/>
        </p:blipFill>
        <p:spPr>
          <a:xfrm>
            <a:off x="410822" y="3663226"/>
            <a:ext cx="1367286" cy="1929216"/>
          </a:xfrm>
          <a:prstGeom prst="rect">
            <a:avLst/>
          </a:prstGeom>
        </p:spPr>
      </p:pic>
      <p:pic>
        <p:nvPicPr>
          <p:cNvPr id="25" name="Picture 2">
            <a:extLst>
              <a:ext uri="{FF2B5EF4-FFF2-40B4-BE49-F238E27FC236}">
                <a16:creationId xmlns:a16="http://schemas.microsoft.com/office/drawing/2014/main" id="{B7524C14-4B8C-4BF5-A5E1-F0FB87BEA0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4583" y="3849635"/>
            <a:ext cx="2311914" cy="16269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3">
            <a:extLst>
              <a:ext uri="{FF2B5EF4-FFF2-40B4-BE49-F238E27FC236}">
                <a16:creationId xmlns:a16="http://schemas.microsoft.com/office/drawing/2014/main" id="{D01137DD-C329-4C75-94C8-238D1D8DCB9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708" t="28977" r="32854" b="13403"/>
          <a:stretch/>
        </p:blipFill>
        <p:spPr bwMode="auto">
          <a:xfrm>
            <a:off x="7196842" y="4018684"/>
            <a:ext cx="1813232" cy="13736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 name="Arrow: Down 26">
            <a:extLst>
              <a:ext uri="{FF2B5EF4-FFF2-40B4-BE49-F238E27FC236}">
                <a16:creationId xmlns:a16="http://schemas.microsoft.com/office/drawing/2014/main" id="{5C6992C1-ACAA-49A5-8992-A2A5C5277817}"/>
              </a:ext>
            </a:extLst>
          </p:cNvPr>
          <p:cNvSpPr/>
          <p:nvPr/>
        </p:nvSpPr>
        <p:spPr>
          <a:xfrm>
            <a:off x="838200" y="2513192"/>
            <a:ext cx="226646" cy="1150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Down 27">
            <a:extLst>
              <a:ext uri="{FF2B5EF4-FFF2-40B4-BE49-F238E27FC236}">
                <a16:creationId xmlns:a16="http://schemas.microsoft.com/office/drawing/2014/main" id="{76735F31-AD53-4E26-8F1A-38DFCE20153A}"/>
              </a:ext>
            </a:extLst>
          </p:cNvPr>
          <p:cNvSpPr/>
          <p:nvPr/>
        </p:nvSpPr>
        <p:spPr>
          <a:xfrm>
            <a:off x="3887533" y="2487846"/>
            <a:ext cx="320985" cy="13234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Down 28">
            <a:extLst>
              <a:ext uri="{FF2B5EF4-FFF2-40B4-BE49-F238E27FC236}">
                <a16:creationId xmlns:a16="http://schemas.microsoft.com/office/drawing/2014/main" id="{7E161050-BB0A-4E71-8CC4-0108B73D386C}"/>
              </a:ext>
            </a:extLst>
          </p:cNvPr>
          <p:cNvSpPr/>
          <p:nvPr/>
        </p:nvSpPr>
        <p:spPr>
          <a:xfrm>
            <a:off x="7844875" y="2512891"/>
            <a:ext cx="233516" cy="14959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65A4613-FD9A-474D-ABDB-68911432BE67}"/>
              </a:ext>
            </a:extLst>
          </p:cNvPr>
          <p:cNvSpPr txBox="1"/>
          <p:nvPr/>
        </p:nvSpPr>
        <p:spPr>
          <a:xfrm>
            <a:off x="223736" y="6381345"/>
            <a:ext cx="11433225" cy="369332"/>
          </a:xfrm>
          <a:prstGeom prst="rect">
            <a:avLst/>
          </a:prstGeom>
          <a:noFill/>
        </p:spPr>
        <p:txBody>
          <a:bodyPr wrap="square" rtlCol="0">
            <a:spAutoFit/>
          </a:bodyPr>
          <a:lstStyle/>
          <a:p>
            <a:r>
              <a:rPr lang="en-IN" dirty="0"/>
              <a:t>Scanning an image into a computer started in 1959 and in 2014 computers started created images by themselves</a:t>
            </a:r>
          </a:p>
        </p:txBody>
      </p:sp>
    </p:spTree>
    <p:extLst>
      <p:ext uri="{BB962C8B-B14F-4D97-AF65-F5344CB8AC3E}">
        <p14:creationId xmlns:p14="http://schemas.microsoft.com/office/powerpoint/2010/main" val="2718980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9323-CA46-EC16-D1F0-755EECE9C032}"/>
              </a:ext>
            </a:extLst>
          </p:cNvPr>
          <p:cNvSpPr>
            <a:spLocks noGrp="1"/>
          </p:cNvSpPr>
          <p:nvPr>
            <p:ph type="title"/>
          </p:nvPr>
        </p:nvSpPr>
        <p:spPr/>
        <p:txBody>
          <a:bodyPr/>
          <a:lstStyle/>
          <a:p>
            <a:r>
              <a:rPr lang="en-IN" dirty="0"/>
              <a:t>Contents</a:t>
            </a:r>
            <a:br>
              <a:rPr lang="en-IN" dirty="0"/>
            </a:br>
            <a:endParaRPr lang="en-IN" dirty="0"/>
          </a:p>
        </p:txBody>
      </p:sp>
      <p:sp>
        <p:nvSpPr>
          <p:cNvPr id="3" name="Content Placeholder 2">
            <a:extLst>
              <a:ext uri="{FF2B5EF4-FFF2-40B4-BE49-F238E27FC236}">
                <a16:creationId xmlns:a16="http://schemas.microsoft.com/office/drawing/2014/main" id="{EC56EF51-120C-15BE-1AD1-392CCB002987}"/>
              </a:ext>
            </a:extLst>
          </p:cNvPr>
          <p:cNvSpPr>
            <a:spLocks noGrp="1"/>
          </p:cNvSpPr>
          <p:nvPr>
            <p:ph idx="1"/>
          </p:nvPr>
        </p:nvSpPr>
        <p:spPr/>
        <p:txBody>
          <a:bodyPr>
            <a:normAutofit lnSpcReduction="10000"/>
          </a:bodyPr>
          <a:lstStyle/>
          <a:p>
            <a:r>
              <a:rPr lang="en-IN" dirty="0"/>
              <a:t>Image Restoration- conventional solutions</a:t>
            </a:r>
          </a:p>
          <a:p>
            <a:r>
              <a:rPr lang="en-IN" dirty="0"/>
              <a:t>Computer Vision – conventional solutions</a:t>
            </a:r>
          </a:p>
          <a:p>
            <a:r>
              <a:rPr lang="en-IN" dirty="0"/>
              <a:t>Why DL for Image Restoration and Computer Vision</a:t>
            </a:r>
          </a:p>
          <a:p>
            <a:r>
              <a:rPr lang="en-IN" dirty="0"/>
              <a:t>What all we cover in this winter school ?</a:t>
            </a:r>
          </a:p>
          <a:p>
            <a:pPr lvl="1"/>
            <a:r>
              <a:rPr lang="en-IN" dirty="0"/>
              <a:t>CNN</a:t>
            </a:r>
          </a:p>
          <a:p>
            <a:pPr lvl="1"/>
            <a:r>
              <a:rPr lang="en-IN" dirty="0"/>
              <a:t>GAN</a:t>
            </a:r>
          </a:p>
          <a:p>
            <a:pPr lvl="1"/>
            <a:r>
              <a:rPr lang="en-IN" dirty="0"/>
              <a:t>Transformers</a:t>
            </a:r>
          </a:p>
          <a:p>
            <a:r>
              <a:rPr lang="en-IN" dirty="0"/>
              <a:t>Hands on Sessions</a:t>
            </a:r>
          </a:p>
          <a:p>
            <a:r>
              <a:rPr lang="en-IN" dirty="0"/>
              <a:t>Project</a:t>
            </a:r>
          </a:p>
          <a:p>
            <a:r>
              <a:rPr lang="en-IN" dirty="0"/>
              <a:t>Competition</a:t>
            </a:r>
          </a:p>
        </p:txBody>
      </p:sp>
    </p:spTree>
    <p:extLst>
      <p:ext uri="{BB962C8B-B14F-4D97-AF65-F5344CB8AC3E}">
        <p14:creationId xmlns:p14="http://schemas.microsoft.com/office/powerpoint/2010/main" val="1255317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1300-83C3-436C-BE55-C7493FB0779C}"/>
              </a:ext>
            </a:extLst>
          </p:cNvPr>
          <p:cNvSpPr>
            <a:spLocks noGrp="1"/>
          </p:cNvSpPr>
          <p:nvPr>
            <p:ph type="title"/>
          </p:nvPr>
        </p:nvSpPr>
        <p:spPr>
          <a:xfrm>
            <a:off x="39328" y="365125"/>
            <a:ext cx="12123174" cy="1325563"/>
          </a:xfrm>
        </p:spPr>
        <p:txBody>
          <a:bodyPr>
            <a:normAutofit/>
          </a:bodyPr>
          <a:lstStyle/>
          <a:p>
            <a:r>
              <a:rPr lang="en-IN" dirty="0">
                <a:latin typeface="Bookman Old Style" panose="02050604050505020204" pitchFamily="18" charset="0"/>
              </a:rPr>
              <a:t>A Move towards Higher Form of Intelligence</a:t>
            </a:r>
          </a:p>
        </p:txBody>
      </p:sp>
      <p:graphicFrame>
        <p:nvGraphicFramePr>
          <p:cNvPr id="6" name="Diagram 5">
            <a:extLst>
              <a:ext uri="{FF2B5EF4-FFF2-40B4-BE49-F238E27FC236}">
                <a16:creationId xmlns:a16="http://schemas.microsoft.com/office/drawing/2014/main" id="{5A70397E-173F-458C-935E-ED9BAEDF2A68}"/>
              </a:ext>
            </a:extLst>
          </p:cNvPr>
          <p:cNvGraphicFramePr/>
          <p:nvPr>
            <p:extLst>
              <p:ext uri="{D42A27DB-BD31-4B8C-83A1-F6EECF244321}">
                <p14:modId xmlns:p14="http://schemas.microsoft.com/office/powerpoint/2010/main" val="3810449051"/>
              </p:ext>
            </p:extLst>
          </p:nvPr>
        </p:nvGraphicFramePr>
        <p:xfrm>
          <a:off x="2238478" y="1250580"/>
          <a:ext cx="8128000" cy="4712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5ED6ADA-762D-462A-A06B-B259FABC66BD}"/>
              </a:ext>
            </a:extLst>
          </p:cNvPr>
          <p:cNvSpPr txBox="1"/>
          <p:nvPr/>
        </p:nvSpPr>
        <p:spPr>
          <a:xfrm>
            <a:off x="39328" y="5933872"/>
            <a:ext cx="11342034" cy="646331"/>
          </a:xfrm>
          <a:prstGeom prst="rect">
            <a:avLst/>
          </a:prstGeom>
          <a:noFill/>
        </p:spPr>
        <p:txBody>
          <a:bodyPr wrap="square" rtlCol="0">
            <a:spAutoFit/>
          </a:bodyPr>
          <a:lstStyle/>
          <a:p>
            <a:r>
              <a:rPr lang="en-IN" dirty="0"/>
              <a:t>A human can recognise things, generate new ideas based on existing and create total new ideas. Computer vision researchers are making computers do the same</a:t>
            </a:r>
          </a:p>
        </p:txBody>
      </p:sp>
    </p:spTree>
    <p:extLst>
      <p:ext uri="{BB962C8B-B14F-4D97-AF65-F5344CB8AC3E}">
        <p14:creationId xmlns:p14="http://schemas.microsoft.com/office/powerpoint/2010/main" val="1024198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EEF4-E6AA-437C-9689-DBCE41A81DA8}"/>
              </a:ext>
            </a:extLst>
          </p:cNvPr>
          <p:cNvSpPr>
            <a:spLocks noGrp="1"/>
          </p:cNvSpPr>
          <p:nvPr>
            <p:ph type="title"/>
          </p:nvPr>
        </p:nvSpPr>
        <p:spPr/>
        <p:txBody>
          <a:bodyPr/>
          <a:lstStyle/>
          <a:p>
            <a:r>
              <a:rPr lang="en-IN" dirty="0">
                <a:latin typeface="Bookman Old Style" panose="02050604050505020204" pitchFamily="18" charset="0"/>
              </a:rPr>
              <a:t>Recognition: Image Classification</a:t>
            </a:r>
          </a:p>
        </p:txBody>
      </p:sp>
      <p:sp>
        <p:nvSpPr>
          <p:cNvPr id="3" name="Content Placeholder 2">
            <a:extLst>
              <a:ext uri="{FF2B5EF4-FFF2-40B4-BE49-F238E27FC236}">
                <a16:creationId xmlns:a16="http://schemas.microsoft.com/office/drawing/2014/main" id="{E259B93B-6B90-4E9E-A03A-44298BDB531F}"/>
              </a:ext>
            </a:extLst>
          </p:cNvPr>
          <p:cNvSpPr>
            <a:spLocks noGrp="1"/>
          </p:cNvSpPr>
          <p:nvPr>
            <p:ph idx="1"/>
          </p:nvPr>
        </p:nvSpPr>
        <p:spPr>
          <a:xfrm>
            <a:off x="6931374" y="4149993"/>
            <a:ext cx="5011668" cy="1955980"/>
          </a:xfrm>
        </p:spPr>
        <p:txBody>
          <a:bodyPr>
            <a:normAutofit fontScale="85000" lnSpcReduction="20000"/>
          </a:bodyPr>
          <a:lstStyle/>
          <a:p>
            <a:pPr marL="0" indent="0" algn="ctr">
              <a:buNone/>
            </a:pPr>
            <a:r>
              <a:rPr lang="en-US" b="0" i="0" dirty="0">
                <a:solidFill>
                  <a:srgbClr val="C00000"/>
                </a:solidFill>
                <a:effectLst/>
                <a:latin typeface="Gill Sans MT" panose="020B0502020104020203" pitchFamily="34" charset="0"/>
              </a:rPr>
              <a:t>IMAGENET</a:t>
            </a:r>
          </a:p>
          <a:p>
            <a:pPr marL="0" indent="0" algn="ctr">
              <a:buNone/>
            </a:pPr>
            <a:r>
              <a:rPr lang="en-US" b="0" i="0" dirty="0">
                <a:solidFill>
                  <a:srgbClr val="C00000"/>
                </a:solidFill>
                <a:effectLst/>
                <a:latin typeface="Gill Sans MT" panose="020B0502020104020203" pitchFamily="34" charset="0"/>
              </a:rPr>
              <a:t>1000</a:t>
            </a:r>
            <a:r>
              <a:rPr lang="en-US" b="0" i="0" dirty="0">
                <a:solidFill>
                  <a:srgbClr val="333333"/>
                </a:solidFill>
                <a:effectLst/>
                <a:latin typeface="Gill Sans MT" panose="020B0502020104020203" pitchFamily="34" charset="0"/>
              </a:rPr>
              <a:t> </a:t>
            </a:r>
            <a:r>
              <a:rPr lang="en-US" b="0" i="0" dirty="0">
                <a:effectLst/>
                <a:latin typeface="Gill Sans MT" panose="020B0502020104020203" pitchFamily="34" charset="0"/>
              </a:rPr>
              <a:t>object classes </a:t>
            </a:r>
          </a:p>
          <a:p>
            <a:pPr marL="0" indent="0" algn="ctr">
              <a:buNone/>
            </a:pPr>
            <a:r>
              <a:rPr lang="en-US" b="0" i="0" dirty="0">
                <a:effectLst/>
                <a:latin typeface="Gill Sans MT" panose="020B0502020104020203" pitchFamily="34" charset="0"/>
              </a:rPr>
              <a:t>1,281,167 training images</a:t>
            </a:r>
          </a:p>
          <a:p>
            <a:pPr marL="0" indent="0" algn="ctr">
              <a:buNone/>
            </a:pPr>
            <a:r>
              <a:rPr lang="en-US" b="0" i="0" dirty="0">
                <a:effectLst/>
                <a:latin typeface="Gill Sans MT" panose="020B0502020104020203" pitchFamily="34" charset="0"/>
              </a:rPr>
              <a:t>100,000 test images</a:t>
            </a:r>
          </a:p>
          <a:p>
            <a:pPr marL="0" indent="0" algn="ctr">
              <a:buNone/>
            </a:pPr>
            <a:r>
              <a:rPr lang="en-US" dirty="0">
                <a:latin typeface="Gill Sans MT" panose="020B0502020104020203" pitchFamily="34" charset="0"/>
              </a:rPr>
              <a:t>Top 1 Accuracy: 90.88%</a:t>
            </a:r>
            <a:endParaRPr lang="en-IN" dirty="0">
              <a:latin typeface="Gill Sans MT" panose="020B0502020104020203" pitchFamily="34" charset="0"/>
            </a:endParaRPr>
          </a:p>
        </p:txBody>
      </p:sp>
      <p:pic>
        <p:nvPicPr>
          <p:cNvPr id="3074" name="Picture 2" descr="SenseTime Trains ImageNet/AlexNet In Record 1.5 minutes | by Synced |  SyncedReview | Medium">
            <a:extLst>
              <a:ext uri="{FF2B5EF4-FFF2-40B4-BE49-F238E27FC236}">
                <a16:creationId xmlns:a16="http://schemas.microsoft.com/office/drawing/2014/main" id="{B1E1B3CA-F7CE-4C5B-9660-E93666B1E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089" y="1413157"/>
            <a:ext cx="5011667" cy="23995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raining MXNet — part 2: CIFAR-10 | by Julien Simon | Becoming Human:  Artificial Intelligence Magazine">
            <a:extLst>
              <a:ext uri="{FF2B5EF4-FFF2-40B4-BE49-F238E27FC236}">
                <a16:creationId xmlns:a16="http://schemas.microsoft.com/office/drawing/2014/main" id="{7ADA86A6-160C-49BF-ACE4-05DA1B591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64" y="1413157"/>
            <a:ext cx="4815023" cy="239953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C5264D4-F3E5-438A-9D9A-8E82E11E9A99}"/>
              </a:ext>
            </a:extLst>
          </p:cNvPr>
          <p:cNvSpPr txBox="1">
            <a:spLocks/>
          </p:cNvSpPr>
          <p:nvPr/>
        </p:nvSpPr>
        <p:spPr>
          <a:xfrm>
            <a:off x="248958" y="4149993"/>
            <a:ext cx="4745829" cy="195598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C00000"/>
                </a:solidFill>
                <a:latin typeface="Gill Sans MT" panose="020B0502020104020203" pitchFamily="34" charset="0"/>
              </a:rPr>
              <a:t>CIFAR 10</a:t>
            </a:r>
          </a:p>
          <a:p>
            <a:pPr marL="0" indent="0" algn="ctr">
              <a:buFont typeface="Arial" panose="020B0604020202020204" pitchFamily="34" charset="0"/>
              <a:buNone/>
            </a:pPr>
            <a:r>
              <a:rPr lang="en-US" dirty="0">
                <a:solidFill>
                  <a:srgbClr val="C00000"/>
                </a:solidFill>
                <a:latin typeface="Gill Sans MT" panose="020B0502020104020203" pitchFamily="34" charset="0"/>
              </a:rPr>
              <a:t>10</a:t>
            </a:r>
            <a:r>
              <a:rPr lang="en-US" dirty="0">
                <a:solidFill>
                  <a:srgbClr val="333333"/>
                </a:solidFill>
                <a:latin typeface="Gill Sans MT" panose="020B0502020104020203" pitchFamily="34" charset="0"/>
              </a:rPr>
              <a:t> </a:t>
            </a:r>
            <a:r>
              <a:rPr lang="en-US" dirty="0">
                <a:latin typeface="Gill Sans MT" panose="020B0502020104020203" pitchFamily="34" charset="0"/>
              </a:rPr>
              <a:t>object classes </a:t>
            </a:r>
          </a:p>
          <a:p>
            <a:pPr marL="0" indent="0" algn="ctr">
              <a:buFont typeface="Arial" panose="020B0604020202020204" pitchFamily="34" charset="0"/>
              <a:buNone/>
            </a:pPr>
            <a:r>
              <a:rPr lang="en-US" dirty="0">
                <a:latin typeface="Gill Sans MT" panose="020B0502020104020203" pitchFamily="34" charset="0"/>
              </a:rPr>
              <a:t>50000 training images</a:t>
            </a:r>
          </a:p>
          <a:p>
            <a:pPr marL="0" indent="0" algn="ctr">
              <a:buFont typeface="Arial" panose="020B0604020202020204" pitchFamily="34" charset="0"/>
              <a:buNone/>
            </a:pPr>
            <a:r>
              <a:rPr lang="en-US" dirty="0">
                <a:latin typeface="Gill Sans MT" panose="020B0502020104020203" pitchFamily="34" charset="0"/>
              </a:rPr>
              <a:t>10,000 test images</a:t>
            </a:r>
          </a:p>
          <a:p>
            <a:pPr marL="0" indent="0" algn="ctr">
              <a:buFont typeface="Arial" panose="020B0604020202020204" pitchFamily="34" charset="0"/>
              <a:buNone/>
            </a:pPr>
            <a:r>
              <a:rPr lang="en-US" dirty="0">
                <a:latin typeface="Gill Sans MT" panose="020B0502020104020203" pitchFamily="34" charset="0"/>
              </a:rPr>
              <a:t>Accuracy: 99.5%</a:t>
            </a:r>
            <a:endParaRPr lang="en-IN" dirty="0">
              <a:latin typeface="Gill Sans MT" panose="020B0502020104020203" pitchFamily="34" charset="0"/>
            </a:endParaRPr>
          </a:p>
        </p:txBody>
      </p:sp>
      <p:sp>
        <p:nvSpPr>
          <p:cNvPr id="4" name="TextBox 3">
            <a:extLst>
              <a:ext uri="{FF2B5EF4-FFF2-40B4-BE49-F238E27FC236}">
                <a16:creationId xmlns:a16="http://schemas.microsoft.com/office/drawing/2014/main" id="{E1C16C07-A163-4C7D-B527-ED5869E859A9}"/>
              </a:ext>
            </a:extLst>
          </p:cNvPr>
          <p:cNvSpPr txBox="1"/>
          <p:nvPr/>
        </p:nvSpPr>
        <p:spPr>
          <a:xfrm>
            <a:off x="374932" y="6212445"/>
            <a:ext cx="11426377" cy="461665"/>
          </a:xfrm>
          <a:prstGeom prst="rect">
            <a:avLst/>
          </a:prstGeom>
          <a:noFill/>
        </p:spPr>
        <p:txBody>
          <a:bodyPr wrap="square" rtlCol="0">
            <a:spAutoFit/>
          </a:bodyPr>
          <a:lstStyle/>
          <a:p>
            <a:pPr algn="ctr"/>
            <a:r>
              <a:rPr lang="en-IN" sz="2400" dirty="0">
                <a:latin typeface="Gill Sans MT" panose="020B0502020104020203" pitchFamily="34" charset="0"/>
              </a:rPr>
              <a:t>Image classification on standard datasets have achieved good Accuracy</a:t>
            </a:r>
          </a:p>
        </p:txBody>
      </p:sp>
    </p:spTree>
    <p:extLst>
      <p:ext uri="{BB962C8B-B14F-4D97-AF65-F5344CB8AC3E}">
        <p14:creationId xmlns:p14="http://schemas.microsoft.com/office/powerpoint/2010/main" val="4272985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p:txBody>
          <a:bodyPr/>
          <a:lstStyle/>
          <a:p>
            <a:r>
              <a:rPr lang="en-IN" dirty="0">
                <a:latin typeface="Bookman Old Style" panose="02050604050505020204" pitchFamily="18" charset="0"/>
              </a:rPr>
              <a:t>Recognition: Object Detection</a:t>
            </a:r>
          </a:p>
        </p:txBody>
      </p:sp>
      <p:sp>
        <p:nvSpPr>
          <p:cNvPr id="3" name="Content Placeholder 2">
            <a:extLst>
              <a:ext uri="{FF2B5EF4-FFF2-40B4-BE49-F238E27FC236}">
                <a16:creationId xmlns:a16="http://schemas.microsoft.com/office/drawing/2014/main" id="{EC03C1BF-E916-4315-9E97-5A80993F3C11}"/>
              </a:ext>
            </a:extLst>
          </p:cNvPr>
          <p:cNvSpPr>
            <a:spLocks noGrp="1"/>
          </p:cNvSpPr>
          <p:nvPr>
            <p:ph idx="1"/>
          </p:nvPr>
        </p:nvSpPr>
        <p:spPr>
          <a:xfrm>
            <a:off x="383459" y="4270444"/>
            <a:ext cx="11513266" cy="2222432"/>
          </a:xfrm>
        </p:spPr>
        <p:txBody>
          <a:bodyPr>
            <a:noAutofit/>
          </a:bodyPr>
          <a:lstStyle/>
          <a:p>
            <a:pPr marL="0" indent="0">
              <a:spcBef>
                <a:spcPts val="0"/>
              </a:spcBef>
              <a:buNone/>
            </a:pPr>
            <a:r>
              <a:rPr lang="en-IN" sz="2400" dirty="0">
                <a:latin typeface="Gill Sans MT" panose="020B0502020104020203" pitchFamily="34" charset="0"/>
              </a:rPr>
              <a:t>Task varies from simple object detection to semantic segmentation to instance segmentation</a:t>
            </a:r>
          </a:p>
          <a:p>
            <a:pPr>
              <a:lnSpc>
                <a:spcPct val="107000"/>
              </a:lnSpc>
              <a:spcBef>
                <a:spcPts val="0"/>
              </a:spcBef>
            </a:pPr>
            <a:r>
              <a:rPr lang="en-IN" sz="2400" dirty="0">
                <a:solidFill>
                  <a:srgbClr val="202124"/>
                </a:solidFill>
                <a:effectLst/>
                <a:latin typeface="Gill Sans MT" panose="020B0502020104020203" pitchFamily="34" charset="0"/>
                <a:ea typeface="Calibri" panose="020F0502020204030204" pitchFamily="34" charset="0"/>
                <a:cs typeface="Times New Roman" panose="02020603050405020304" pitchFamily="18" charset="0"/>
              </a:rPr>
              <a:t>Object Detection: draws bounding boxes around objects</a:t>
            </a:r>
            <a:endParaRPr lang="en-IN" sz="2400" dirty="0">
              <a:effectLst/>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Bef>
                <a:spcPts val="0"/>
              </a:spcBef>
            </a:pPr>
            <a:r>
              <a:rPr lang="en-IN" sz="2400" dirty="0">
                <a:solidFill>
                  <a:srgbClr val="202124"/>
                </a:solidFill>
                <a:effectLst/>
                <a:latin typeface="Gill Sans MT" panose="020B0502020104020203" pitchFamily="34" charset="0"/>
                <a:ea typeface="Calibri" panose="020F0502020204030204" pitchFamily="34" charset="0"/>
                <a:cs typeface="Times New Roman" panose="02020603050405020304" pitchFamily="18" charset="0"/>
              </a:rPr>
              <a:t>Semantic segmentation: pixelwise segmentation of object </a:t>
            </a:r>
            <a:endParaRPr lang="en-IN" sz="2400" dirty="0">
              <a:effectLst/>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Bef>
                <a:spcPts val="0"/>
              </a:spcBef>
            </a:pPr>
            <a:r>
              <a:rPr lang="en-IN" sz="2400" dirty="0">
                <a:solidFill>
                  <a:srgbClr val="202124"/>
                </a:solidFill>
                <a:effectLst/>
                <a:latin typeface="Gill Sans MT" panose="020B0502020104020203" pitchFamily="34" charset="0"/>
                <a:ea typeface="Calibri" panose="020F0502020204030204" pitchFamily="34" charset="0"/>
                <a:cs typeface="Times New Roman" panose="02020603050405020304" pitchFamily="18" charset="0"/>
              </a:rPr>
              <a:t>instance segmentation: segments multiple objects of the same class as distinct individual instances</a:t>
            </a:r>
            <a:endParaRPr lang="en-IN" sz="2400" dirty="0">
              <a:effectLst/>
              <a:latin typeface="Gill Sans MT" panose="020B0502020104020203" pitchFamily="34" charset="0"/>
              <a:ea typeface="Calibri" panose="020F0502020204030204" pitchFamily="34" charset="0"/>
              <a:cs typeface="Times New Roman" panose="02020603050405020304" pitchFamily="18" charset="0"/>
            </a:endParaRPr>
          </a:p>
          <a:p>
            <a:pPr marL="0" indent="0">
              <a:buNone/>
            </a:pPr>
            <a:endParaRPr lang="en-IN" sz="2400" dirty="0">
              <a:latin typeface="Gill Sans MT" panose="020B0502020104020203" pitchFamily="34" charset="0"/>
            </a:endParaRPr>
          </a:p>
        </p:txBody>
      </p:sp>
      <p:pic>
        <p:nvPicPr>
          <p:cNvPr id="1026" name="Picture 2" descr="Single Stage Instance Segmentation — A Review | by Patrick Langechuan Liu |  Towards Data Science">
            <a:extLst>
              <a:ext uri="{FF2B5EF4-FFF2-40B4-BE49-F238E27FC236}">
                <a16:creationId xmlns:a16="http://schemas.microsoft.com/office/drawing/2014/main" id="{F4603B83-0394-460E-9689-09EE189AE7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37"/>
          <a:stretch/>
        </p:blipFill>
        <p:spPr bwMode="auto">
          <a:xfrm>
            <a:off x="295275" y="1322961"/>
            <a:ext cx="11601450" cy="276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048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EEF4-E6AA-437C-9689-DBCE41A81DA8}"/>
              </a:ext>
            </a:extLst>
          </p:cNvPr>
          <p:cNvSpPr>
            <a:spLocks noGrp="1"/>
          </p:cNvSpPr>
          <p:nvPr>
            <p:ph type="title"/>
          </p:nvPr>
        </p:nvSpPr>
        <p:spPr>
          <a:xfrm>
            <a:off x="838200" y="365125"/>
            <a:ext cx="10941996" cy="1325563"/>
          </a:xfrm>
        </p:spPr>
        <p:txBody>
          <a:bodyPr>
            <a:normAutofit/>
          </a:bodyPr>
          <a:lstStyle/>
          <a:p>
            <a:r>
              <a:rPr lang="en-IN" dirty="0">
                <a:latin typeface="Bookman Old Style" panose="02050604050505020204" pitchFamily="18" charset="0"/>
              </a:rPr>
              <a:t>Recognition: Medical Image Classification and Segmentation</a:t>
            </a:r>
          </a:p>
        </p:txBody>
      </p:sp>
      <p:sp>
        <p:nvSpPr>
          <p:cNvPr id="9" name="Content Placeholder 2">
            <a:extLst>
              <a:ext uri="{FF2B5EF4-FFF2-40B4-BE49-F238E27FC236}">
                <a16:creationId xmlns:a16="http://schemas.microsoft.com/office/drawing/2014/main" id="{2F126ECA-2E57-4A1F-977C-FB08EBBE08E2}"/>
              </a:ext>
            </a:extLst>
          </p:cNvPr>
          <p:cNvSpPr txBox="1">
            <a:spLocks/>
          </p:cNvSpPr>
          <p:nvPr/>
        </p:nvSpPr>
        <p:spPr>
          <a:xfrm>
            <a:off x="1440820" y="5959476"/>
            <a:ext cx="3660251" cy="533399"/>
          </a:xfrm>
          <a:prstGeom prst="rect">
            <a:avLst/>
          </a:prstGeom>
        </p:spPr>
        <p:txBody>
          <a:bodyPr vert="horz" lIns="91440" tIns="45720" rIns="91440" bIns="45720" rtlCol="0">
            <a:normAutofit/>
          </a:bodyPr>
          <a:lstStyle/>
          <a:p>
            <a:pPr marL="342900" indent="-342900" algn="ctr">
              <a:spcBef>
                <a:spcPct val="20000"/>
              </a:spcBef>
              <a:defRPr/>
            </a:pPr>
            <a:r>
              <a:rPr lang="en-US" sz="2400" dirty="0">
                <a:latin typeface="Gill Sans MT" panose="020B0502020104020203" pitchFamily="34" charset="0"/>
                <a:cs typeface="Times New Roman" pitchFamily="18" charset="0"/>
              </a:rPr>
              <a:t>OCT Image Classification</a:t>
            </a:r>
          </a:p>
        </p:txBody>
      </p:sp>
      <p:sp>
        <p:nvSpPr>
          <p:cNvPr id="11" name="Content Placeholder 2">
            <a:extLst>
              <a:ext uri="{FF2B5EF4-FFF2-40B4-BE49-F238E27FC236}">
                <a16:creationId xmlns:a16="http://schemas.microsoft.com/office/drawing/2014/main" id="{56ECF69C-C3B1-4403-877F-A1F00CB214ED}"/>
              </a:ext>
            </a:extLst>
          </p:cNvPr>
          <p:cNvSpPr txBox="1">
            <a:spLocks/>
          </p:cNvSpPr>
          <p:nvPr/>
        </p:nvSpPr>
        <p:spPr>
          <a:xfrm>
            <a:off x="8028530" y="5873443"/>
            <a:ext cx="2902974" cy="533399"/>
          </a:xfrm>
          <a:prstGeom prst="rect">
            <a:avLst/>
          </a:prstGeom>
        </p:spPr>
        <p:txBody>
          <a:bodyPr vert="horz" lIns="91440" tIns="45720" rIns="91440" bIns="45720" rtlCol="0">
            <a:normAutofit/>
          </a:bodyPr>
          <a:lstStyle/>
          <a:p>
            <a:pPr marL="342900" indent="-342900" algn="ctr">
              <a:spcBef>
                <a:spcPct val="20000"/>
              </a:spcBef>
              <a:defRPr/>
            </a:pPr>
            <a:r>
              <a:rPr lang="en-US" sz="2400" dirty="0">
                <a:latin typeface="Gill Sans MT" panose="020B0502020104020203" pitchFamily="34" charset="0"/>
                <a:cs typeface="Times New Roman" pitchFamily="18" charset="0"/>
              </a:rPr>
              <a:t>Tumor Segmentation</a:t>
            </a:r>
          </a:p>
        </p:txBody>
      </p:sp>
      <p:pic>
        <p:nvPicPr>
          <p:cNvPr id="2050" name="Picture 2" descr="Classification of optical coherence tomography images using a capsule  network | BMC Ophthalmology | Full Text">
            <a:extLst>
              <a:ext uri="{FF2B5EF4-FFF2-40B4-BE49-F238E27FC236}">
                <a16:creationId xmlns:a16="http://schemas.microsoft.com/office/drawing/2014/main" id="{502FCC72-F652-49BC-AEA7-1391D4D21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179" y="1690688"/>
            <a:ext cx="4215534" cy="41827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rontiers | Automatic Brain Tumor Segmentation Based on Cascaded  Convolutional Neural Networks With Uncertainty Estimation | Frontiers in  Computational Neuroscience">
            <a:extLst>
              <a:ext uri="{FF2B5EF4-FFF2-40B4-BE49-F238E27FC236}">
                <a16:creationId xmlns:a16="http://schemas.microsoft.com/office/drawing/2014/main" id="{812C0C5D-2EEE-4736-83F0-4C670B3D1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039" y="1840194"/>
            <a:ext cx="4595761" cy="388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253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EEF4-E6AA-437C-9689-DBCE41A81DA8}"/>
              </a:ext>
            </a:extLst>
          </p:cNvPr>
          <p:cNvSpPr>
            <a:spLocks noGrp="1"/>
          </p:cNvSpPr>
          <p:nvPr>
            <p:ph type="title"/>
          </p:nvPr>
        </p:nvSpPr>
        <p:spPr/>
        <p:txBody>
          <a:bodyPr>
            <a:normAutofit/>
          </a:bodyPr>
          <a:lstStyle/>
          <a:p>
            <a:r>
              <a:rPr lang="en-IN" dirty="0">
                <a:latin typeface="Bookman Old Style" panose="02050604050505020204" pitchFamily="18" charset="0"/>
              </a:rPr>
              <a:t>Recognition: Medical Image Classification and Segmentation</a:t>
            </a:r>
          </a:p>
        </p:txBody>
      </p:sp>
      <p:pic>
        <p:nvPicPr>
          <p:cNvPr id="4098" name="Picture 2" descr="A deep-learning pipeline for the diagnosis and discrimination of viral,  non-viral and COVID-19 pneumonia from chest X-ray images | Nature  Biomedical Engineering">
            <a:extLst>
              <a:ext uri="{FF2B5EF4-FFF2-40B4-BE49-F238E27FC236}">
                <a16:creationId xmlns:a16="http://schemas.microsoft.com/office/drawing/2014/main" id="{FAE62B3D-A09F-4DF5-BA5D-56BFBCDD0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91" y="1784376"/>
            <a:ext cx="5751265" cy="39742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F126ECA-2E57-4A1F-977C-FB08EBBE08E2}"/>
              </a:ext>
            </a:extLst>
          </p:cNvPr>
          <p:cNvSpPr txBox="1">
            <a:spLocks/>
          </p:cNvSpPr>
          <p:nvPr/>
        </p:nvSpPr>
        <p:spPr>
          <a:xfrm>
            <a:off x="2029194" y="6309228"/>
            <a:ext cx="8350301" cy="533399"/>
          </a:xfrm>
          <a:prstGeom prst="rect">
            <a:avLst/>
          </a:prstGeom>
        </p:spPr>
        <p:txBody>
          <a:bodyPr vert="horz" lIns="91440" tIns="45720" rIns="91440" bIns="45720" rtlCol="0">
            <a:normAutofit fontScale="85000" lnSpcReduction="10000"/>
          </a:bodyPr>
          <a:lstStyle/>
          <a:p>
            <a:pPr marL="342900" indent="-342900" algn="ctr">
              <a:spcBef>
                <a:spcPct val="20000"/>
              </a:spcBef>
              <a:defRPr/>
            </a:pPr>
            <a:r>
              <a:rPr lang="en-US" sz="2400" dirty="0">
                <a:latin typeface="Gill Sans MT" panose="020B0502020104020203" pitchFamily="34" charset="0"/>
                <a:cs typeface="Times New Roman" pitchFamily="18" charset="0"/>
              </a:rPr>
              <a:t>A number of works on Covid Detection were developed in short span of time</a:t>
            </a:r>
          </a:p>
        </p:txBody>
      </p:sp>
      <p:pic>
        <p:nvPicPr>
          <p:cNvPr id="3" name="Picture 2" descr="Deep learning-based multi-view fusion model for screening 2019 novel  coronavirus pneumonia: A multicentre study - European Journal of Radiology">
            <a:extLst>
              <a:ext uri="{FF2B5EF4-FFF2-40B4-BE49-F238E27FC236}">
                <a16:creationId xmlns:a16="http://schemas.microsoft.com/office/drawing/2014/main" id="{42A5046B-68A5-472E-8CCD-5DC445DB3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345" y="1784377"/>
            <a:ext cx="5895292" cy="39742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7FEDD811-21EE-45BE-9A3D-23432AAE63BE}"/>
              </a:ext>
            </a:extLst>
          </p:cNvPr>
          <p:cNvSpPr txBox="1">
            <a:spLocks/>
          </p:cNvSpPr>
          <p:nvPr/>
        </p:nvSpPr>
        <p:spPr>
          <a:xfrm>
            <a:off x="1849884" y="5852317"/>
            <a:ext cx="2902974" cy="533399"/>
          </a:xfrm>
          <a:prstGeom prst="rect">
            <a:avLst/>
          </a:prstGeom>
        </p:spPr>
        <p:txBody>
          <a:bodyPr vert="horz" lIns="91440" tIns="45720" rIns="91440" bIns="45720" rtlCol="0">
            <a:normAutofit/>
          </a:bodyPr>
          <a:lstStyle/>
          <a:p>
            <a:pPr marL="342900" indent="-342900" algn="ctr">
              <a:spcBef>
                <a:spcPct val="20000"/>
              </a:spcBef>
              <a:defRPr/>
            </a:pPr>
            <a:r>
              <a:rPr lang="en-US" sz="2400" dirty="0">
                <a:latin typeface="Gill Sans MT" panose="020B0502020104020203" pitchFamily="34" charset="0"/>
                <a:cs typeface="Times New Roman" pitchFamily="18" charset="0"/>
              </a:rPr>
              <a:t>Chest </a:t>
            </a:r>
            <a:r>
              <a:rPr lang="en-US" sz="2400" dirty="0" err="1">
                <a:latin typeface="Gill Sans MT" panose="020B0502020104020203" pitchFamily="34" charset="0"/>
                <a:cs typeface="Times New Roman" pitchFamily="18" charset="0"/>
              </a:rPr>
              <a:t>XRay</a:t>
            </a:r>
            <a:endParaRPr lang="en-US" sz="2400" dirty="0">
              <a:latin typeface="Gill Sans MT" panose="020B0502020104020203" pitchFamily="34" charset="0"/>
              <a:cs typeface="Times New Roman" pitchFamily="18" charset="0"/>
            </a:endParaRPr>
          </a:p>
        </p:txBody>
      </p:sp>
      <p:sp>
        <p:nvSpPr>
          <p:cNvPr id="10" name="Content Placeholder 2">
            <a:extLst>
              <a:ext uri="{FF2B5EF4-FFF2-40B4-BE49-F238E27FC236}">
                <a16:creationId xmlns:a16="http://schemas.microsoft.com/office/drawing/2014/main" id="{570A11EA-31BA-4453-9033-ADC43E694D0D}"/>
              </a:ext>
            </a:extLst>
          </p:cNvPr>
          <p:cNvSpPr txBox="1">
            <a:spLocks/>
          </p:cNvSpPr>
          <p:nvPr/>
        </p:nvSpPr>
        <p:spPr>
          <a:xfrm>
            <a:off x="7765775" y="5758340"/>
            <a:ext cx="2902974" cy="533399"/>
          </a:xfrm>
          <a:prstGeom prst="rect">
            <a:avLst/>
          </a:prstGeom>
        </p:spPr>
        <p:txBody>
          <a:bodyPr vert="horz" lIns="91440" tIns="45720" rIns="91440" bIns="45720" rtlCol="0">
            <a:normAutofit/>
          </a:bodyPr>
          <a:lstStyle/>
          <a:p>
            <a:pPr marL="342900" indent="-342900" algn="ctr">
              <a:spcBef>
                <a:spcPct val="20000"/>
              </a:spcBef>
              <a:defRPr/>
            </a:pPr>
            <a:r>
              <a:rPr lang="en-US" sz="2400" dirty="0">
                <a:latin typeface="Gill Sans MT" panose="020B0502020104020203" pitchFamily="34" charset="0"/>
                <a:cs typeface="Times New Roman" pitchFamily="18" charset="0"/>
              </a:rPr>
              <a:t>CT Scan</a:t>
            </a:r>
          </a:p>
        </p:txBody>
      </p:sp>
    </p:spTree>
    <p:extLst>
      <p:ext uri="{BB962C8B-B14F-4D97-AF65-F5344CB8AC3E}">
        <p14:creationId xmlns:p14="http://schemas.microsoft.com/office/powerpoint/2010/main" val="2732035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p:txBody>
          <a:bodyPr/>
          <a:lstStyle/>
          <a:p>
            <a:r>
              <a:rPr lang="en-IN" dirty="0">
                <a:latin typeface="Bookman Old Style" panose="02050604050505020204" pitchFamily="18" charset="0"/>
              </a:rPr>
              <a:t>Recognition: Video Understanding</a:t>
            </a:r>
          </a:p>
        </p:txBody>
      </p:sp>
      <p:sp>
        <p:nvSpPr>
          <p:cNvPr id="3" name="Content Placeholder 2">
            <a:extLst>
              <a:ext uri="{FF2B5EF4-FFF2-40B4-BE49-F238E27FC236}">
                <a16:creationId xmlns:a16="http://schemas.microsoft.com/office/drawing/2014/main" id="{EC03C1BF-E916-4315-9E97-5A80993F3C11}"/>
              </a:ext>
            </a:extLst>
          </p:cNvPr>
          <p:cNvSpPr>
            <a:spLocks noGrp="1"/>
          </p:cNvSpPr>
          <p:nvPr>
            <p:ph idx="1"/>
          </p:nvPr>
        </p:nvSpPr>
        <p:spPr>
          <a:xfrm>
            <a:off x="511278" y="5388077"/>
            <a:ext cx="9448799" cy="448519"/>
          </a:xfrm>
        </p:spPr>
        <p:txBody>
          <a:bodyPr>
            <a:normAutofit/>
          </a:bodyPr>
          <a:lstStyle/>
          <a:p>
            <a:pPr algn="ctr">
              <a:buNone/>
            </a:pPr>
            <a:r>
              <a:rPr lang="en-US" sz="2400" dirty="0">
                <a:latin typeface="Gill Sans MT" panose="020B0502020104020203" pitchFamily="34" charset="0"/>
              </a:rPr>
              <a:t>Involves labeling events in a given video</a:t>
            </a:r>
          </a:p>
        </p:txBody>
      </p:sp>
      <p:pic>
        <p:nvPicPr>
          <p:cNvPr id="5" name="Picture 3">
            <a:extLst>
              <a:ext uri="{FF2B5EF4-FFF2-40B4-BE49-F238E27FC236}">
                <a16:creationId xmlns:a16="http://schemas.microsoft.com/office/drawing/2014/main" id="{7894FBB1-DC29-4622-86DA-68075D684A3D}"/>
              </a:ext>
            </a:extLst>
          </p:cNvPr>
          <p:cNvPicPr>
            <a:picLocks noChangeAspect="1" noChangeArrowheads="1"/>
          </p:cNvPicPr>
          <p:nvPr/>
        </p:nvPicPr>
        <p:blipFill rotWithShape="1">
          <a:blip r:embed="rId2"/>
          <a:srcRect l="1073" r="1178"/>
          <a:stretch/>
        </p:blipFill>
        <p:spPr bwMode="auto">
          <a:xfrm>
            <a:off x="1199535" y="1469923"/>
            <a:ext cx="8760542" cy="3810000"/>
          </a:xfrm>
          <a:prstGeom prst="rect">
            <a:avLst/>
          </a:prstGeom>
          <a:noFill/>
          <a:ln w="9525">
            <a:noFill/>
            <a:miter lim="800000"/>
            <a:headEnd/>
            <a:tailEnd/>
          </a:ln>
          <a:effectLst/>
        </p:spPr>
      </p:pic>
    </p:spTree>
    <p:extLst>
      <p:ext uri="{BB962C8B-B14F-4D97-AF65-F5344CB8AC3E}">
        <p14:creationId xmlns:p14="http://schemas.microsoft.com/office/powerpoint/2010/main" val="180019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a:xfrm>
            <a:off x="838200" y="365125"/>
            <a:ext cx="11216148" cy="1325563"/>
          </a:xfrm>
        </p:spPr>
        <p:txBody>
          <a:bodyPr/>
          <a:lstStyle/>
          <a:p>
            <a:r>
              <a:rPr lang="en-IN" dirty="0">
                <a:latin typeface="Bookman Old Style" panose="02050604050505020204" pitchFamily="18" charset="0"/>
              </a:rPr>
              <a:t>Recognition: </a:t>
            </a:r>
            <a:r>
              <a:rPr lang="en-US" dirty="0">
                <a:latin typeface="Bookman Old Style" panose="02050604050505020204" pitchFamily="18" charset="0"/>
              </a:rPr>
              <a:t>Large scale activity recognition</a:t>
            </a:r>
            <a:endParaRPr lang="en-IN" dirty="0">
              <a:latin typeface="Bookman Old Style" panose="02050604050505020204" pitchFamily="18" charset="0"/>
            </a:endParaRPr>
          </a:p>
        </p:txBody>
      </p:sp>
      <p:pic>
        <p:nvPicPr>
          <p:cNvPr id="7" name="Picture 6" descr="banner.gif">
            <a:extLst>
              <a:ext uri="{FF2B5EF4-FFF2-40B4-BE49-F238E27FC236}">
                <a16:creationId xmlns:a16="http://schemas.microsoft.com/office/drawing/2014/main" id="{8B46A107-C225-45E1-857B-FE7FF38997DB}"/>
              </a:ext>
            </a:extLst>
          </p:cNvPr>
          <p:cNvPicPr>
            <a:picLocks noChangeAspect="1"/>
          </p:cNvPicPr>
          <p:nvPr/>
        </p:nvPicPr>
        <p:blipFill>
          <a:blip r:embed="rId2"/>
          <a:stretch>
            <a:fillRect/>
          </a:stretch>
        </p:blipFill>
        <p:spPr>
          <a:xfrm>
            <a:off x="2559995" y="1551562"/>
            <a:ext cx="6438089" cy="4207068"/>
          </a:xfrm>
          <a:prstGeom prst="rect">
            <a:avLst/>
          </a:prstGeom>
        </p:spPr>
      </p:pic>
      <p:sp>
        <p:nvSpPr>
          <p:cNvPr id="4" name="Content Placeholder 2">
            <a:extLst>
              <a:ext uri="{FF2B5EF4-FFF2-40B4-BE49-F238E27FC236}">
                <a16:creationId xmlns:a16="http://schemas.microsoft.com/office/drawing/2014/main" id="{EC7C0907-9BA4-47A4-85F6-4915B8452E0A}"/>
              </a:ext>
            </a:extLst>
          </p:cNvPr>
          <p:cNvSpPr>
            <a:spLocks noGrp="1"/>
          </p:cNvSpPr>
          <p:nvPr>
            <p:ph idx="1"/>
          </p:nvPr>
        </p:nvSpPr>
        <p:spPr>
          <a:xfrm>
            <a:off x="851188" y="5960960"/>
            <a:ext cx="10489624" cy="531915"/>
          </a:xfrm>
        </p:spPr>
        <p:txBody>
          <a:bodyPr>
            <a:noAutofit/>
          </a:bodyPr>
          <a:lstStyle/>
          <a:p>
            <a:pPr algn="ctr">
              <a:buNone/>
            </a:pPr>
            <a:r>
              <a:rPr lang="en-US" sz="2400" dirty="0">
                <a:latin typeface="Gill Sans MT" panose="020B0502020104020203" pitchFamily="34" charset="0"/>
              </a:rPr>
              <a:t>Involves labeling large number of classes of actions using a machine learning model</a:t>
            </a:r>
          </a:p>
        </p:txBody>
      </p:sp>
    </p:spTree>
    <p:extLst>
      <p:ext uri="{BB962C8B-B14F-4D97-AF65-F5344CB8AC3E}">
        <p14:creationId xmlns:p14="http://schemas.microsoft.com/office/powerpoint/2010/main" val="1692486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p:txBody>
          <a:bodyPr/>
          <a:lstStyle/>
          <a:p>
            <a:r>
              <a:rPr lang="en-IN" dirty="0">
                <a:latin typeface="Bookman Old Style" panose="02050604050505020204" pitchFamily="18" charset="0"/>
              </a:rPr>
              <a:t>Recognition: Video Understanding</a:t>
            </a:r>
          </a:p>
        </p:txBody>
      </p:sp>
      <p:sp>
        <p:nvSpPr>
          <p:cNvPr id="3" name="Content Placeholder 2">
            <a:extLst>
              <a:ext uri="{FF2B5EF4-FFF2-40B4-BE49-F238E27FC236}">
                <a16:creationId xmlns:a16="http://schemas.microsoft.com/office/drawing/2014/main" id="{EC03C1BF-E916-4315-9E97-5A80993F3C11}"/>
              </a:ext>
            </a:extLst>
          </p:cNvPr>
          <p:cNvSpPr>
            <a:spLocks noGrp="1"/>
          </p:cNvSpPr>
          <p:nvPr>
            <p:ph idx="1"/>
          </p:nvPr>
        </p:nvSpPr>
        <p:spPr>
          <a:xfrm>
            <a:off x="2788674" y="6132108"/>
            <a:ext cx="6998407" cy="495604"/>
          </a:xfrm>
        </p:spPr>
        <p:txBody>
          <a:bodyPr/>
          <a:lstStyle/>
          <a:p>
            <a:pPr algn="ctr">
              <a:buNone/>
            </a:pPr>
            <a:r>
              <a:rPr lang="en-US" dirty="0">
                <a:latin typeface="Gill Sans MT" panose="020B0502020104020203" pitchFamily="34" charset="0"/>
              </a:rPr>
              <a:t>Applications of video understanding </a:t>
            </a:r>
          </a:p>
        </p:txBody>
      </p:sp>
      <p:pic>
        <p:nvPicPr>
          <p:cNvPr id="6" name="Picture 2">
            <a:extLst>
              <a:ext uri="{FF2B5EF4-FFF2-40B4-BE49-F238E27FC236}">
                <a16:creationId xmlns:a16="http://schemas.microsoft.com/office/drawing/2014/main" id="{D1EC5064-D7BF-4428-8804-FE2ECBB09E99}"/>
              </a:ext>
            </a:extLst>
          </p:cNvPr>
          <p:cNvPicPr>
            <a:picLocks noChangeAspect="1" noChangeArrowheads="1"/>
          </p:cNvPicPr>
          <p:nvPr/>
        </p:nvPicPr>
        <p:blipFill>
          <a:blip r:embed="rId2"/>
          <a:srcRect/>
          <a:stretch>
            <a:fillRect/>
          </a:stretch>
        </p:blipFill>
        <p:spPr bwMode="auto">
          <a:xfrm>
            <a:off x="1683775" y="1420762"/>
            <a:ext cx="2009775" cy="1657350"/>
          </a:xfrm>
          <a:prstGeom prst="rect">
            <a:avLst/>
          </a:prstGeom>
          <a:noFill/>
          <a:ln w="9525">
            <a:noFill/>
            <a:miter lim="800000"/>
            <a:headEnd/>
            <a:tailEnd/>
          </a:ln>
          <a:effectLst/>
        </p:spPr>
      </p:pic>
      <p:pic>
        <p:nvPicPr>
          <p:cNvPr id="7" name="Picture 3">
            <a:extLst>
              <a:ext uri="{FF2B5EF4-FFF2-40B4-BE49-F238E27FC236}">
                <a16:creationId xmlns:a16="http://schemas.microsoft.com/office/drawing/2014/main" id="{944BBAF7-7B52-4213-8FFB-DC397E7B8609}"/>
              </a:ext>
            </a:extLst>
          </p:cNvPr>
          <p:cNvPicPr>
            <a:picLocks noChangeAspect="1" noChangeArrowheads="1"/>
          </p:cNvPicPr>
          <p:nvPr/>
        </p:nvPicPr>
        <p:blipFill>
          <a:blip r:embed="rId3"/>
          <a:srcRect/>
          <a:stretch>
            <a:fillRect/>
          </a:stretch>
        </p:blipFill>
        <p:spPr bwMode="auto">
          <a:xfrm>
            <a:off x="1683774" y="3782962"/>
            <a:ext cx="2057400" cy="1512794"/>
          </a:xfrm>
          <a:prstGeom prst="rect">
            <a:avLst/>
          </a:prstGeom>
          <a:noFill/>
          <a:ln w="9525">
            <a:noFill/>
            <a:miter lim="800000"/>
            <a:headEnd/>
            <a:tailEnd/>
          </a:ln>
          <a:effectLst/>
        </p:spPr>
      </p:pic>
      <p:pic>
        <p:nvPicPr>
          <p:cNvPr id="8" name="Picture 4">
            <a:extLst>
              <a:ext uri="{FF2B5EF4-FFF2-40B4-BE49-F238E27FC236}">
                <a16:creationId xmlns:a16="http://schemas.microsoft.com/office/drawing/2014/main" id="{7E7D1A8C-FD7A-43E0-9735-AA40175A5B44}"/>
              </a:ext>
            </a:extLst>
          </p:cNvPr>
          <p:cNvPicPr>
            <a:picLocks noChangeAspect="1" noChangeArrowheads="1"/>
          </p:cNvPicPr>
          <p:nvPr/>
        </p:nvPicPr>
        <p:blipFill>
          <a:blip r:embed="rId4"/>
          <a:srcRect/>
          <a:stretch>
            <a:fillRect/>
          </a:stretch>
        </p:blipFill>
        <p:spPr bwMode="auto">
          <a:xfrm>
            <a:off x="4426975" y="1420763"/>
            <a:ext cx="2143125" cy="1647825"/>
          </a:xfrm>
          <a:prstGeom prst="rect">
            <a:avLst/>
          </a:prstGeom>
          <a:noFill/>
          <a:ln w="9525">
            <a:noFill/>
            <a:miter lim="800000"/>
            <a:headEnd/>
            <a:tailEnd/>
          </a:ln>
          <a:effectLst/>
        </p:spPr>
      </p:pic>
      <p:pic>
        <p:nvPicPr>
          <p:cNvPr id="9" name="Picture 5">
            <a:extLst>
              <a:ext uri="{FF2B5EF4-FFF2-40B4-BE49-F238E27FC236}">
                <a16:creationId xmlns:a16="http://schemas.microsoft.com/office/drawing/2014/main" id="{745E9CB8-71D9-497D-8A65-A4F020D04CDF}"/>
              </a:ext>
            </a:extLst>
          </p:cNvPr>
          <p:cNvPicPr>
            <a:picLocks noChangeAspect="1" noChangeArrowheads="1"/>
          </p:cNvPicPr>
          <p:nvPr/>
        </p:nvPicPr>
        <p:blipFill>
          <a:blip r:embed="rId5"/>
          <a:srcRect/>
          <a:stretch>
            <a:fillRect/>
          </a:stretch>
        </p:blipFill>
        <p:spPr bwMode="auto">
          <a:xfrm>
            <a:off x="6941575" y="1420763"/>
            <a:ext cx="2486025" cy="1590675"/>
          </a:xfrm>
          <a:prstGeom prst="rect">
            <a:avLst/>
          </a:prstGeom>
          <a:noFill/>
          <a:ln w="9525">
            <a:noFill/>
            <a:miter lim="800000"/>
            <a:headEnd/>
            <a:tailEnd/>
          </a:ln>
          <a:effectLst/>
        </p:spPr>
      </p:pic>
      <p:sp>
        <p:nvSpPr>
          <p:cNvPr id="10" name="Content Placeholder 2">
            <a:extLst>
              <a:ext uri="{FF2B5EF4-FFF2-40B4-BE49-F238E27FC236}">
                <a16:creationId xmlns:a16="http://schemas.microsoft.com/office/drawing/2014/main" id="{818A0038-D381-46EE-BA7F-7E1C619B7118}"/>
              </a:ext>
            </a:extLst>
          </p:cNvPr>
          <p:cNvSpPr txBox="1">
            <a:spLocks/>
          </p:cNvSpPr>
          <p:nvPr/>
        </p:nvSpPr>
        <p:spPr>
          <a:xfrm>
            <a:off x="1302774" y="3020962"/>
            <a:ext cx="2819400" cy="609600"/>
          </a:xfrm>
          <a:prstGeom prst="rect">
            <a:avLst/>
          </a:prstGeom>
        </p:spPr>
        <p:txBody>
          <a:bodyPr vert="horz" lIns="91440" tIns="45720" rIns="91440" bIns="45720" rtlCol="0">
            <a:noAutofit/>
          </a:bodyPr>
          <a:lstStyle/>
          <a:p>
            <a:pPr algn="ctr">
              <a:defRPr/>
            </a:pPr>
            <a:r>
              <a:rPr lang="en-US" sz="2000" b="1" dirty="0">
                <a:latin typeface="Times New Roman" pitchFamily="18" charset="0"/>
                <a:cs typeface="Times New Roman" pitchFamily="18" charset="0"/>
              </a:rPr>
              <a:t>Automated</a:t>
            </a:r>
          </a:p>
          <a:p>
            <a:pPr algn="ctr">
              <a:defRPr/>
            </a:pPr>
            <a:r>
              <a:rPr lang="en-US" sz="2000" b="1" dirty="0">
                <a:latin typeface="Times New Roman" pitchFamily="18" charset="0"/>
                <a:cs typeface="Times New Roman" pitchFamily="18" charset="0"/>
              </a:rPr>
              <a:t>surveillance</a:t>
            </a:r>
          </a:p>
        </p:txBody>
      </p:sp>
      <p:sp>
        <p:nvSpPr>
          <p:cNvPr id="11" name="Content Placeholder 2">
            <a:extLst>
              <a:ext uri="{FF2B5EF4-FFF2-40B4-BE49-F238E27FC236}">
                <a16:creationId xmlns:a16="http://schemas.microsoft.com/office/drawing/2014/main" id="{6BFA522F-CCC0-4A76-81C7-020FB40534CA}"/>
              </a:ext>
            </a:extLst>
          </p:cNvPr>
          <p:cNvSpPr txBox="1">
            <a:spLocks/>
          </p:cNvSpPr>
          <p:nvPr/>
        </p:nvSpPr>
        <p:spPr>
          <a:xfrm>
            <a:off x="3969774" y="3020962"/>
            <a:ext cx="2819400" cy="609600"/>
          </a:xfrm>
          <a:prstGeom prst="rect">
            <a:avLst/>
          </a:prstGeom>
        </p:spPr>
        <p:txBody>
          <a:bodyPr vert="horz" lIns="91440" tIns="45720" rIns="91440" bIns="45720" rtlCol="0">
            <a:noAutofit/>
          </a:bodyPr>
          <a:lstStyle/>
          <a:p>
            <a:pPr algn="ctr">
              <a:defRPr/>
            </a:pPr>
            <a:r>
              <a:rPr lang="en-US" sz="2000" b="1" dirty="0">
                <a:latin typeface="Times New Roman" pitchFamily="18" charset="0"/>
                <a:cs typeface="Times New Roman" pitchFamily="18" charset="0"/>
              </a:rPr>
              <a:t>Crowd behavior analysis</a:t>
            </a:r>
          </a:p>
        </p:txBody>
      </p:sp>
      <p:sp>
        <p:nvSpPr>
          <p:cNvPr id="12" name="Content Placeholder 2">
            <a:extLst>
              <a:ext uri="{FF2B5EF4-FFF2-40B4-BE49-F238E27FC236}">
                <a16:creationId xmlns:a16="http://schemas.microsoft.com/office/drawing/2014/main" id="{25089B53-FE01-40A0-BB45-B66A7069ED72}"/>
              </a:ext>
            </a:extLst>
          </p:cNvPr>
          <p:cNvSpPr txBox="1">
            <a:spLocks/>
          </p:cNvSpPr>
          <p:nvPr/>
        </p:nvSpPr>
        <p:spPr>
          <a:xfrm>
            <a:off x="1378974" y="5306962"/>
            <a:ext cx="2819400" cy="609600"/>
          </a:xfrm>
          <a:prstGeom prst="rect">
            <a:avLst/>
          </a:prstGeom>
        </p:spPr>
        <p:txBody>
          <a:bodyPr vert="horz" lIns="91440" tIns="45720" rIns="91440" bIns="45720" rtlCol="0">
            <a:noAutofit/>
          </a:bodyPr>
          <a:lstStyle/>
          <a:p>
            <a:pPr algn="ctr">
              <a:defRPr/>
            </a:pPr>
            <a:r>
              <a:rPr lang="en-US" sz="2000" b="1" dirty="0">
                <a:latin typeface="Times New Roman" pitchFamily="18" charset="0"/>
                <a:cs typeface="Times New Roman" pitchFamily="18" charset="0"/>
              </a:rPr>
              <a:t>Unconstrained Video Search</a:t>
            </a:r>
          </a:p>
        </p:txBody>
      </p:sp>
      <p:sp>
        <p:nvSpPr>
          <p:cNvPr id="13" name="Content Placeholder 2">
            <a:extLst>
              <a:ext uri="{FF2B5EF4-FFF2-40B4-BE49-F238E27FC236}">
                <a16:creationId xmlns:a16="http://schemas.microsoft.com/office/drawing/2014/main" id="{03FDBF6C-F4BA-4DBD-926A-5DDA7C3FD57E}"/>
              </a:ext>
            </a:extLst>
          </p:cNvPr>
          <p:cNvSpPr txBox="1">
            <a:spLocks/>
          </p:cNvSpPr>
          <p:nvPr/>
        </p:nvSpPr>
        <p:spPr>
          <a:xfrm>
            <a:off x="6712974" y="3020962"/>
            <a:ext cx="2819400" cy="609600"/>
          </a:xfrm>
          <a:prstGeom prst="rect">
            <a:avLst/>
          </a:prstGeom>
        </p:spPr>
        <p:txBody>
          <a:bodyPr vert="horz" lIns="91440" tIns="45720" rIns="91440" bIns="45720" rtlCol="0">
            <a:noAutofit/>
          </a:bodyPr>
          <a:lstStyle/>
          <a:p>
            <a:pPr lvl="0" algn="ctr"/>
            <a:r>
              <a:rPr lang="en-US" sz="2000" b="1" dirty="0">
                <a:latin typeface="Times New Roman" pitchFamily="18" charset="0"/>
                <a:cs typeface="Times New Roman" pitchFamily="18" charset="0"/>
              </a:rPr>
              <a:t>Motion capture and animation</a:t>
            </a:r>
          </a:p>
        </p:txBody>
      </p:sp>
      <p:pic>
        <p:nvPicPr>
          <p:cNvPr id="14" name="Picture 6">
            <a:extLst>
              <a:ext uri="{FF2B5EF4-FFF2-40B4-BE49-F238E27FC236}">
                <a16:creationId xmlns:a16="http://schemas.microsoft.com/office/drawing/2014/main" id="{E951F1B5-E960-4988-B21F-068C2EDCD06E}"/>
              </a:ext>
            </a:extLst>
          </p:cNvPr>
          <p:cNvPicPr>
            <a:picLocks noChangeAspect="1" noChangeArrowheads="1"/>
          </p:cNvPicPr>
          <p:nvPr/>
        </p:nvPicPr>
        <p:blipFill>
          <a:blip r:embed="rId6"/>
          <a:srcRect/>
          <a:stretch>
            <a:fillRect/>
          </a:stretch>
        </p:blipFill>
        <p:spPr bwMode="auto">
          <a:xfrm>
            <a:off x="4198374" y="3782963"/>
            <a:ext cx="2514600" cy="1525249"/>
          </a:xfrm>
          <a:prstGeom prst="rect">
            <a:avLst/>
          </a:prstGeom>
          <a:noFill/>
          <a:ln w="9525">
            <a:noFill/>
            <a:miter lim="800000"/>
            <a:headEnd/>
            <a:tailEnd/>
          </a:ln>
          <a:effectLst/>
        </p:spPr>
      </p:pic>
      <p:sp>
        <p:nvSpPr>
          <p:cNvPr id="15" name="Content Placeholder 2">
            <a:extLst>
              <a:ext uri="{FF2B5EF4-FFF2-40B4-BE49-F238E27FC236}">
                <a16:creationId xmlns:a16="http://schemas.microsoft.com/office/drawing/2014/main" id="{7B9C76CB-FB25-4388-AE50-AB2A306F6F25}"/>
              </a:ext>
            </a:extLst>
          </p:cNvPr>
          <p:cNvSpPr txBox="1">
            <a:spLocks/>
          </p:cNvSpPr>
          <p:nvPr/>
        </p:nvSpPr>
        <p:spPr>
          <a:xfrm>
            <a:off x="4045974" y="5306962"/>
            <a:ext cx="2819400" cy="609600"/>
          </a:xfrm>
          <a:prstGeom prst="rect">
            <a:avLst/>
          </a:prstGeom>
        </p:spPr>
        <p:txBody>
          <a:bodyPr vert="horz" lIns="91440" tIns="45720" rIns="91440" bIns="45720" rtlCol="0">
            <a:noAutofit/>
          </a:bodyPr>
          <a:lstStyle/>
          <a:p>
            <a:pPr algn="ctr">
              <a:defRPr/>
            </a:pPr>
            <a:r>
              <a:rPr lang="en-US" sz="2000" b="1" dirty="0">
                <a:latin typeface="Times New Roman" pitchFamily="18" charset="0"/>
                <a:cs typeface="Times New Roman" pitchFamily="18" charset="0"/>
              </a:rPr>
              <a:t>Human computer interaction</a:t>
            </a:r>
          </a:p>
        </p:txBody>
      </p:sp>
      <p:pic>
        <p:nvPicPr>
          <p:cNvPr id="16" name="Picture 7">
            <a:extLst>
              <a:ext uri="{FF2B5EF4-FFF2-40B4-BE49-F238E27FC236}">
                <a16:creationId xmlns:a16="http://schemas.microsoft.com/office/drawing/2014/main" id="{D364AF9F-D3C0-43CB-B39B-0A7A2B84448A}"/>
              </a:ext>
            </a:extLst>
          </p:cNvPr>
          <p:cNvPicPr>
            <a:picLocks noChangeAspect="1" noChangeArrowheads="1"/>
          </p:cNvPicPr>
          <p:nvPr/>
        </p:nvPicPr>
        <p:blipFill>
          <a:blip r:embed="rId7"/>
          <a:srcRect/>
          <a:stretch>
            <a:fillRect/>
          </a:stretch>
        </p:blipFill>
        <p:spPr bwMode="auto">
          <a:xfrm>
            <a:off x="7017774" y="3782963"/>
            <a:ext cx="2362200" cy="1571937"/>
          </a:xfrm>
          <a:prstGeom prst="rect">
            <a:avLst/>
          </a:prstGeom>
          <a:noFill/>
          <a:ln w="9525">
            <a:noFill/>
            <a:miter lim="800000"/>
            <a:headEnd/>
            <a:tailEnd/>
          </a:ln>
          <a:effectLst/>
        </p:spPr>
      </p:pic>
      <p:sp>
        <p:nvSpPr>
          <p:cNvPr id="17" name="Content Placeholder 2">
            <a:extLst>
              <a:ext uri="{FF2B5EF4-FFF2-40B4-BE49-F238E27FC236}">
                <a16:creationId xmlns:a16="http://schemas.microsoft.com/office/drawing/2014/main" id="{0DD594F8-87E6-443C-B2E3-E8EDEE09CA22}"/>
              </a:ext>
            </a:extLst>
          </p:cNvPr>
          <p:cNvSpPr txBox="1">
            <a:spLocks/>
          </p:cNvSpPr>
          <p:nvPr/>
        </p:nvSpPr>
        <p:spPr>
          <a:xfrm>
            <a:off x="6865374" y="5306962"/>
            <a:ext cx="2819400" cy="609600"/>
          </a:xfrm>
          <a:prstGeom prst="rect">
            <a:avLst/>
          </a:prstGeom>
        </p:spPr>
        <p:txBody>
          <a:bodyPr vert="horz" lIns="91440" tIns="45720" rIns="91440" bIns="45720" rtlCol="0">
            <a:noAutofit/>
          </a:bodyPr>
          <a:lstStyle/>
          <a:p>
            <a:pPr algn="ctr">
              <a:defRPr/>
            </a:pPr>
            <a:r>
              <a:rPr lang="en-US" sz="2000" b="1" dirty="0">
                <a:latin typeface="Times New Roman" pitchFamily="18" charset="0"/>
                <a:cs typeface="Times New Roman" pitchFamily="18" charset="0"/>
              </a:rPr>
              <a:t>Wearable devices</a:t>
            </a:r>
          </a:p>
        </p:txBody>
      </p:sp>
    </p:spTree>
    <p:extLst>
      <p:ext uri="{BB962C8B-B14F-4D97-AF65-F5344CB8AC3E}">
        <p14:creationId xmlns:p14="http://schemas.microsoft.com/office/powerpoint/2010/main" val="104290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p:txBody>
          <a:bodyPr/>
          <a:lstStyle/>
          <a:p>
            <a:r>
              <a:rPr lang="en-IN" dirty="0">
                <a:latin typeface="Bookman Old Style" panose="02050604050505020204" pitchFamily="18" charset="0"/>
              </a:rPr>
              <a:t>Recognition: Video Understanding</a:t>
            </a:r>
          </a:p>
        </p:txBody>
      </p:sp>
      <p:sp>
        <p:nvSpPr>
          <p:cNvPr id="18" name="Content Placeholder 2">
            <a:extLst>
              <a:ext uri="{FF2B5EF4-FFF2-40B4-BE49-F238E27FC236}">
                <a16:creationId xmlns:a16="http://schemas.microsoft.com/office/drawing/2014/main" id="{DEF81AE5-53D9-451B-84BC-9093483723F6}"/>
              </a:ext>
            </a:extLst>
          </p:cNvPr>
          <p:cNvSpPr txBox="1">
            <a:spLocks/>
          </p:cNvSpPr>
          <p:nvPr/>
        </p:nvSpPr>
        <p:spPr>
          <a:xfrm>
            <a:off x="335227" y="4154331"/>
            <a:ext cx="2902974" cy="533399"/>
          </a:xfrm>
          <a:prstGeom prst="rect">
            <a:avLst/>
          </a:prstGeom>
        </p:spPr>
        <p:txBody>
          <a:bodyPr vert="horz" lIns="91440" tIns="45720" rIns="91440" bIns="45720" rtlCol="0">
            <a:normAutofit/>
          </a:bodyPr>
          <a:lstStyle/>
          <a:p>
            <a:pPr marL="342900" indent="-342900" algn="ctr">
              <a:spcBef>
                <a:spcPct val="20000"/>
              </a:spcBef>
              <a:defRPr/>
            </a:pPr>
            <a:r>
              <a:rPr lang="en-US" sz="2400" dirty="0">
                <a:latin typeface="Gill Sans MT" panose="020B0502020104020203" pitchFamily="34" charset="0"/>
                <a:cs typeface="Times New Roman" pitchFamily="18" charset="0"/>
              </a:rPr>
              <a:t>Dense Captioning</a:t>
            </a:r>
          </a:p>
        </p:txBody>
      </p:sp>
      <p:pic>
        <p:nvPicPr>
          <p:cNvPr id="19" name="Picture 3">
            <a:extLst>
              <a:ext uri="{FF2B5EF4-FFF2-40B4-BE49-F238E27FC236}">
                <a16:creationId xmlns:a16="http://schemas.microsoft.com/office/drawing/2014/main" id="{7C6F2DCD-C11D-458D-9412-4FD5CC8EB0B4}"/>
              </a:ext>
            </a:extLst>
          </p:cNvPr>
          <p:cNvPicPr>
            <a:picLocks noChangeAspect="1" noChangeArrowheads="1"/>
          </p:cNvPicPr>
          <p:nvPr/>
        </p:nvPicPr>
        <p:blipFill>
          <a:blip r:embed="rId2"/>
          <a:srcRect/>
          <a:stretch>
            <a:fillRect/>
          </a:stretch>
        </p:blipFill>
        <p:spPr bwMode="auto">
          <a:xfrm>
            <a:off x="7986550" y="1471754"/>
            <a:ext cx="3657600" cy="2430272"/>
          </a:xfrm>
          <a:prstGeom prst="rect">
            <a:avLst/>
          </a:prstGeom>
          <a:noFill/>
          <a:ln w="9525">
            <a:noFill/>
            <a:miter lim="800000"/>
            <a:headEnd/>
            <a:tailEnd/>
          </a:ln>
          <a:effectLst/>
        </p:spPr>
      </p:pic>
      <p:pic>
        <p:nvPicPr>
          <p:cNvPr id="20" name="Picture 4">
            <a:extLst>
              <a:ext uri="{FF2B5EF4-FFF2-40B4-BE49-F238E27FC236}">
                <a16:creationId xmlns:a16="http://schemas.microsoft.com/office/drawing/2014/main" id="{716DEEF7-9195-419C-87E0-BDA691A3EC53}"/>
              </a:ext>
            </a:extLst>
          </p:cNvPr>
          <p:cNvPicPr>
            <a:picLocks noChangeAspect="1" noChangeArrowheads="1"/>
          </p:cNvPicPr>
          <p:nvPr/>
        </p:nvPicPr>
        <p:blipFill>
          <a:blip r:embed="rId3"/>
          <a:srcRect/>
          <a:stretch>
            <a:fillRect/>
          </a:stretch>
        </p:blipFill>
        <p:spPr bwMode="auto">
          <a:xfrm>
            <a:off x="178648" y="1942993"/>
            <a:ext cx="3216132" cy="1959033"/>
          </a:xfrm>
          <a:prstGeom prst="rect">
            <a:avLst/>
          </a:prstGeom>
          <a:noFill/>
          <a:ln w="9525">
            <a:noFill/>
            <a:miter lim="800000"/>
            <a:headEnd/>
            <a:tailEnd/>
          </a:ln>
          <a:effectLst/>
        </p:spPr>
      </p:pic>
      <p:pic>
        <p:nvPicPr>
          <p:cNvPr id="23" name="Picture 2">
            <a:extLst>
              <a:ext uri="{FF2B5EF4-FFF2-40B4-BE49-F238E27FC236}">
                <a16:creationId xmlns:a16="http://schemas.microsoft.com/office/drawing/2014/main" id="{6779676E-96D9-406E-85D2-B28C3A87C8B8}"/>
              </a:ext>
            </a:extLst>
          </p:cNvPr>
          <p:cNvPicPr>
            <a:picLocks noChangeAspect="1" noChangeArrowheads="1"/>
          </p:cNvPicPr>
          <p:nvPr/>
        </p:nvPicPr>
        <p:blipFill>
          <a:blip r:embed="rId4"/>
          <a:srcRect/>
          <a:stretch>
            <a:fillRect/>
          </a:stretch>
        </p:blipFill>
        <p:spPr bwMode="auto">
          <a:xfrm>
            <a:off x="4091709" y="1525090"/>
            <a:ext cx="3352800" cy="2632684"/>
          </a:xfrm>
          <a:prstGeom prst="rect">
            <a:avLst/>
          </a:prstGeom>
          <a:noFill/>
          <a:ln w="9525">
            <a:noFill/>
            <a:miter lim="800000"/>
            <a:headEnd/>
            <a:tailEnd/>
          </a:ln>
          <a:effectLst/>
        </p:spPr>
      </p:pic>
      <p:sp>
        <p:nvSpPr>
          <p:cNvPr id="24" name="Content Placeholder 2">
            <a:extLst>
              <a:ext uri="{FF2B5EF4-FFF2-40B4-BE49-F238E27FC236}">
                <a16:creationId xmlns:a16="http://schemas.microsoft.com/office/drawing/2014/main" id="{7964FFD3-F51F-4D1D-9287-5087EC28C2AC}"/>
              </a:ext>
            </a:extLst>
          </p:cNvPr>
          <p:cNvSpPr txBox="1">
            <a:spLocks/>
          </p:cNvSpPr>
          <p:nvPr/>
        </p:nvSpPr>
        <p:spPr>
          <a:xfrm>
            <a:off x="3718557" y="4213806"/>
            <a:ext cx="3725952" cy="8384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6513" algn="ctr">
              <a:buFont typeface="Arial" panose="020B0604020202020204" pitchFamily="34" charset="0"/>
              <a:buNone/>
            </a:pPr>
            <a:r>
              <a:rPr lang="en-US" sz="2400" dirty="0" err="1">
                <a:latin typeface="Gill Sans MT" panose="020B0502020104020203" pitchFamily="34" charset="0"/>
                <a:cs typeface="Times New Roman" pitchFamily="18" charset="0"/>
              </a:rPr>
              <a:t>Spatio</a:t>
            </a:r>
            <a:r>
              <a:rPr lang="en-US" sz="2400" dirty="0">
                <a:latin typeface="Gill Sans MT" panose="020B0502020104020203" pitchFamily="34" charset="0"/>
                <a:cs typeface="Times New Roman" pitchFamily="18" charset="0"/>
              </a:rPr>
              <a:t>-temporal action localization</a:t>
            </a:r>
          </a:p>
        </p:txBody>
      </p:sp>
      <p:sp>
        <p:nvSpPr>
          <p:cNvPr id="25" name="Content Placeholder 2">
            <a:extLst>
              <a:ext uri="{FF2B5EF4-FFF2-40B4-BE49-F238E27FC236}">
                <a16:creationId xmlns:a16="http://schemas.microsoft.com/office/drawing/2014/main" id="{549683A4-D5B4-4BEE-A8E3-512952E0F1F8}"/>
              </a:ext>
            </a:extLst>
          </p:cNvPr>
          <p:cNvSpPr txBox="1">
            <a:spLocks/>
          </p:cNvSpPr>
          <p:nvPr/>
        </p:nvSpPr>
        <p:spPr>
          <a:xfrm>
            <a:off x="7885471" y="4213807"/>
            <a:ext cx="4519151" cy="5333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6513">
              <a:buFont typeface="Arial" panose="020B0604020202020204" pitchFamily="34" charset="0"/>
              <a:buNone/>
            </a:pPr>
            <a:r>
              <a:rPr lang="en-US" sz="2400" dirty="0">
                <a:latin typeface="Gill Sans MT" panose="020B0502020104020203" pitchFamily="34" charset="0"/>
                <a:cs typeface="Times New Roman" pitchFamily="18" charset="0"/>
              </a:rPr>
              <a:t>Temporal action localization</a:t>
            </a:r>
          </a:p>
        </p:txBody>
      </p:sp>
      <p:sp>
        <p:nvSpPr>
          <p:cNvPr id="9" name="Content Placeholder 2">
            <a:extLst>
              <a:ext uri="{FF2B5EF4-FFF2-40B4-BE49-F238E27FC236}">
                <a16:creationId xmlns:a16="http://schemas.microsoft.com/office/drawing/2014/main" id="{CD2C46A0-0861-42C8-9549-FA5155342DD5}"/>
              </a:ext>
            </a:extLst>
          </p:cNvPr>
          <p:cNvSpPr>
            <a:spLocks noGrp="1"/>
          </p:cNvSpPr>
          <p:nvPr>
            <p:ph idx="1"/>
          </p:nvPr>
        </p:nvSpPr>
        <p:spPr>
          <a:xfrm>
            <a:off x="523297" y="5480669"/>
            <a:ext cx="10489624" cy="944475"/>
          </a:xfrm>
        </p:spPr>
        <p:txBody>
          <a:bodyPr>
            <a:noAutofit/>
          </a:bodyPr>
          <a:lstStyle/>
          <a:p>
            <a:pPr>
              <a:buNone/>
            </a:pPr>
            <a:r>
              <a:rPr lang="en-US" sz="2400" dirty="0">
                <a:latin typeface="Gill Sans MT" panose="020B0502020104020203" pitchFamily="34" charset="0"/>
              </a:rPr>
              <a:t>Other tasks involve generating caption for a video, temporal annotation of actions and </a:t>
            </a:r>
            <a:r>
              <a:rPr lang="en-US" sz="2400" dirty="0" err="1">
                <a:latin typeface="Gill Sans MT" panose="020B0502020104020203" pitchFamily="34" charset="0"/>
              </a:rPr>
              <a:t>spatio</a:t>
            </a:r>
            <a:r>
              <a:rPr lang="en-US" sz="2400" dirty="0">
                <a:latin typeface="Gill Sans MT" panose="020B0502020104020203" pitchFamily="34" charset="0"/>
              </a:rPr>
              <a:t> temporal localization of actions</a:t>
            </a:r>
          </a:p>
        </p:txBody>
      </p:sp>
    </p:spTree>
    <p:extLst>
      <p:ext uri="{BB962C8B-B14F-4D97-AF65-F5344CB8AC3E}">
        <p14:creationId xmlns:p14="http://schemas.microsoft.com/office/powerpoint/2010/main" val="2446388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a:xfrm>
            <a:off x="838200" y="365125"/>
            <a:ext cx="11216148" cy="1325563"/>
          </a:xfrm>
        </p:spPr>
        <p:txBody>
          <a:bodyPr/>
          <a:lstStyle/>
          <a:p>
            <a:r>
              <a:rPr lang="en-IN" dirty="0">
                <a:latin typeface="Bookman Old Style" panose="02050604050505020204" pitchFamily="18" charset="0"/>
              </a:rPr>
              <a:t>Recognition: </a:t>
            </a:r>
            <a:r>
              <a:rPr lang="en-US" dirty="0">
                <a:latin typeface="Bookman Old Style" panose="02050604050505020204" pitchFamily="18" charset="0"/>
              </a:rPr>
              <a:t>Abnormal Event Detection</a:t>
            </a:r>
            <a:endParaRPr lang="en-IN" dirty="0">
              <a:latin typeface="Bookman Old Style" panose="02050604050505020204" pitchFamily="18" charset="0"/>
            </a:endParaRPr>
          </a:p>
        </p:txBody>
      </p:sp>
      <p:pic>
        <p:nvPicPr>
          <p:cNvPr id="4" name="Picture 2">
            <a:extLst>
              <a:ext uri="{FF2B5EF4-FFF2-40B4-BE49-F238E27FC236}">
                <a16:creationId xmlns:a16="http://schemas.microsoft.com/office/drawing/2014/main" id="{2DBF6A49-7863-44AA-B80E-41D38093D337}"/>
              </a:ext>
            </a:extLst>
          </p:cNvPr>
          <p:cNvPicPr>
            <a:picLocks noChangeAspect="1" noChangeArrowheads="1"/>
          </p:cNvPicPr>
          <p:nvPr/>
        </p:nvPicPr>
        <p:blipFill>
          <a:blip r:embed="rId2"/>
          <a:srcRect/>
          <a:stretch>
            <a:fillRect/>
          </a:stretch>
        </p:blipFill>
        <p:spPr bwMode="auto">
          <a:xfrm>
            <a:off x="270388" y="1690688"/>
            <a:ext cx="3773059" cy="253718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8CA2749D-88AD-4686-9589-F4149D1D896A}"/>
              </a:ext>
            </a:extLst>
          </p:cNvPr>
          <p:cNvPicPr>
            <a:picLocks noChangeAspect="1" noChangeArrowheads="1"/>
          </p:cNvPicPr>
          <p:nvPr/>
        </p:nvPicPr>
        <p:blipFill>
          <a:blip r:embed="rId3"/>
          <a:srcRect/>
          <a:stretch>
            <a:fillRect/>
          </a:stretch>
        </p:blipFill>
        <p:spPr bwMode="auto">
          <a:xfrm>
            <a:off x="4212501" y="1350998"/>
            <a:ext cx="7709111" cy="3294585"/>
          </a:xfrm>
          <a:prstGeom prst="rect">
            <a:avLst/>
          </a:prstGeom>
          <a:noFill/>
          <a:ln w="9525">
            <a:noFill/>
            <a:miter lim="800000"/>
            <a:headEnd/>
            <a:tailEnd/>
          </a:ln>
          <a:effectLst/>
        </p:spPr>
      </p:pic>
      <p:sp>
        <p:nvSpPr>
          <p:cNvPr id="6" name="Content Placeholder 2">
            <a:extLst>
              <a:ext uri="{FF2B5EF4-FFF2-40B4-BE49-F238E27FC236}">
                <a16:creationId xmlns:a16="http://schemas.microsoft.com/office/drawing/2014/main" id="{8922BB85-4B9F-4A43-ADD1-693A004BC78B}"/>
              </a:ext>
            </a:extLst>
          </p:cNvPr>
          <p:cNvSpPr>
            <a:spLocks noGrp="1"/>
          </p:cNvSpPr>
          <p:nvPr>
            <p:ph idx="1"/>
          </p:nvPr>
        </p:nvSpPr>
        <p:spPr>
          <a:xfrm>
            <a:off x="1037303" y="4906005"/>
            <a:ext cx="8229600" cy="1752600"/>
          </a:xfrm>
        </p:spPr>
        <p:txBody>
          <a:bodyPr/>
          <a:lstStyle/>
          <a:p>
            <a:r>
              <a:rPr lang="en-US" dirty="0">
                <a:latin typeface="Gill Sans MT" panose="020B0502020104020203" pitchFamily="34" charset="0"/>
              </a:rPr>
              <a:t>Learn normal patterns</a:t>
            </a:r>
          </a:p>
          <a:p>
            <a:r>
              <a:rPr lang="en-US" dirty="0">
                <a:latin typeface="Gill Sans MT" panose="020B0502020104020203" pitchFamily="34" charset="0"/>
              </a:rPr>
              <a:t>Detect any thing deviating from normal as abnormal</a:t>
            </a:r>
          </a:p>
        </p:txBody>
      </p:sp>
    </p:spTree>
    <p:extLst>
      <p:ext uri="{BB962C8B-B14F-4D97-AF65-F5344CB8AC3E}">
        <p14:creationId xmlns:p14="http://schemas.microsoft.com/office/powerpoint/2010/main" val="1772689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A09E-B403-8E18-B9C0-5A041592E046}"/>
              </a:ext>
            </a:extLst>
          </p:cNvPr>
          <p:cNvSpPr>
            <a:spLocks noGrp="1"/>
          </p:cNvSpPr>
          <p:nvPr>
            <p:ph type="title"/>
          </p:nvPr>
        </p:nvSpPr>
        <p:spPr/>
        <p:txBody>
          <a:bodyPr/>
          <a:lstStyle/>
          <a:p>
            <a:r>
              <a:rPr lang="en-IN" dirty="0"/>
              <a:t>Image Restoration</a:t>
            </a:r>
          </a:p>
        </p:txBody>
      </p:sp>
      <p:sp>
        <p:nvSpPr>
          <p:cNvPr id="3" name="Content Placeholder 2">
            <a:extLst>
              <a:ext uri="{FF2B5EF4-FFF2-40B4-BE49-F238E27FC236}">
                <a16:creationId xmlns:a16="http://schemas.microsoft.com/office/drawing/2014/main" id="{46926E9F-8E25-1887-76F3-741E94EE782E}"/>
              </a:ext>
            </a:extLst>
          </p:cNvPr>
          <p:cNvSpPr>
            <a:spLocks noGrp="1"/>
          </p:cNvSpPr>
          <p:nvPr>
            <p:ph idx="1"/>
          </p:nvPr>
        </p:nvSpPr>
        <p:spPr/>
        <p:txBody>
          <a:bodyPr/>
          <a:lstStyle/>
          <a:p>
            <a:r>
              <a:rPr lang="en-IN" dirty="0"/>
              <a:t>Degraded input image: Clean output image</a:t>
            </a:r>
          </a:p>
          <a:p>
            <a:r>
              <a:rPr lang="en-IN" dirty="0"/>
              <a:t>Image Enhancement and Image Restoration</a:t>
            </a:r>
          </a:p>
          <a:p>
            <a:r>
              <a:rPr lang="en-IN" dirty="0"/>
              <a:t>Image Enhancement : subjective</a:t>
            </a:r>
          </a:p>
          <a:p>
            <a:pPr lvl="1"/>
            <a:r>
              <a:rPr lang="en-IN" dirty="0"/>
              <a:t>Intensity transformations</a:t>
            </a:r>
          </a:p>
          <a:p>
            <a:pPr lvl="1"/>
            <a:r>
              <a:rPr lang="en-IN" dirty="0"/>
              <a:t>Contrast enhancement</a:t>
            </a:r>
          </a:p>
          <a:p>
            <a:pPr lvl="1"/>
            <a:r>
              <a:rPr lang="en-IN" dirty="0"/>
              <a:t>Histogram processing</a:t>
            </a:r>
          </a:p>
          <a:p>
            <a:pPr lvl="1"/>
            <a:r>
              <a:rPr lang="en-IN" dirty="0"/>
              <a:t>Spatial filtering</a:t>
            </a:r>
          </a:p>
          <a:p>
            <a:pPr marL="457200" lvl="1" indent="0">
              <a:buNone/>
            </a:pPr>
            <a:endParaRPr lang="en-IN" dirty="0"/>
          </a:p>
          <a:p>
            <a:endParaRPr lang="en-IN" dirty="0"/>
          </a:p>
        </p:txBody>
      </p:sp>
    </p:spTree>
    <p:extLst>
      <p:ext uri="{BB962C8B-B14F-4D97-AF65-F5344CB8AC3E}">
        <p14:creationId xmlns:p14="http://schemas.microsoft.com/office/powerpoint/2010/main" val="344259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a:xfrm>
            <a:off x="838200" y="365125"/>
            <a:ext cx="11216148" cy="1325563"/>
          </a:xfrm>
        </p:spPr>
        <p:txBody>
          <a:bodyPr/>
          <a:lstStyle/>
          <a:p>
            <a:r>
              <a:rPr lang="en-IN" dirty="0">
                <a:latin typeface="Bookman Old Style" panose="02050604050505020204" pitchFamily="18" charset="0"/>
              </a:rPr>
              <a:t>Recognition: </a:t>
            </a:r>
            <a:r>
              <a:rPr lang="en-US" dirty="0">
                <a:latin typeface="Bookman Old Style" panose="02050604050505020204" pitchFamily="18" charset="0"/>
              </a:rPr>
              <a:t>Medical Anomaly Detection</a:t>
            </a:r>
            <a:endParaRPr lang="en-IN" dirty="0">
              <a:latin typeface="Bookman Old Style" panose="02050604050505020204" pitchFamily="18" charset="0"/>
            </a:endParaRPr>
          </a:p>
        </p:txBody>
      </p:sp>
      <p:sp>
        <p:nvSpPr>
          <p:cNvPr id="6" name="Content Placeholder 2">
            <a:extLst>
              <a:ext uri="{FF2B5EF4-FFF2-40B4-BE49-F238E27FC236}">
                <a16:creationId xmlns:a16="http://schemas.microsoft.com/office/drawing/2014/main" id="{8922BB85-4B9F-4A43-ADD1-693A004BC78B}"/>
              </a:ext>
            </a:extLst>
          </p:cNvPr>
          <p:cNvSpPr>
            <a:spLocks noGrp="1"/>
          </p:cNvSpPr>
          <p:nvPr>
            <p:ph idx="1"/>
          </p:nvPr>
        </p:nvSpPr>
        <p:spPr>
          <a:xfrm>
            <a:off x="616527" y="5602014"/>
            <a:ext cx="5058697" cy="950480"/>
          </a:xfrm>
        </p:spPr>
        <p:txBody>
          <a:bodyPr>
            <a:normAutofit/>
          </a:bodyPr>
          <a:lstStyle/>
          <a:p>
            <a:pPr marL="0" indent="0" algn="ctr">
              <a:buNone/>
            </a:pPr>
            <a:r>
              <a:rPr lang="en-US" dirty="0">
                <a:latin typeface="Gill Sans MT" panose="020B0502020104020203" pitchFamily="34" charset="0"/>
              </a:rPr>
              <a:t>Medical Image Anomaly Detection</a:t>
            </a:r>
          </a:p>
        </p:txBody>
      </p:sp>
      <p:pic>
        <p:nvPicPr>
          <p:cNvPr id="1026" name="Picture 2" descr="Real-Time Anomaly Detection — A Deep Learning Approach - Abacus.AI Blog">
            <a:extLst>
              <a:ext uri="{FF2B5EF4-FFF2-40B4-BE49-F238E27FC236}">
                <a16:creationId xmlns:a16="http://schemas.microsoft.com/office/drawing/2014/main" id="{AB30072D-6729-4696-B940-01197178D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67" y="1428225"/>
            <a:ext cx="4061169" cy="40611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otting Defects! — Deep Metric Learning Solution For MVTec Anomaly  Detection Dataset | by daisukelab | Analytics Vidhya | Medium">
            <a:extLst>
              <a:ext uri="{FF2B5EF4-FFF2-40B4-BE49-F238E27FC236}">
                <a16:creationId xmlns:a16="http://schemas.microsoft.com/office/drawing/2014/main" id="{E63AA8E5-FE98-4BC7-A637-C08D0484C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366" y="1398416"/>
            <a:ext cx="4061169" cy="406116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77E7A3CF-CE3A-403A-88E6-185B66E1F40A}"/>
              </a:ext>
            </a:extLst>
          </p:cNvPr>
          <p:cNvSpPr txBox="1">
            <a:spLocks/>
          </p:cNvSpPr>
          <p:nvPr/>
        </p:nvSpPr>
        <p:spPr>
          <a:xfrm>
            <a:off x="6516778" y="5643418"/>
            <a:ext cx="5047149" cy="909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Gill Sans MT" panose="020B0502020104020203" pitchFamily="34" charset="0"/>
              </a:rPr>
              <a:t>Industrial Image Anomaly Detection</a:t>
            </a:r>
          </a:p>
        </p:txBody>
      </p:sp>
    </p:spTree>
    <p:extLst>
      <p:ext uri="{BB962C8B-B14F-4D97-AF65-F5344CB8AC3E}">
        <p14:creationId xmlns:p14="http://schemas.microsoft.com/office/powerpoint/2010/main" val="708681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a:xfrm>
            <a:off x="838200" y="365125"/>
            <a:ext cx="11216148" cy="1325563"/>
          </a:xfrm>
        </p:spPr>
        <p:txBody>
          <a:bodyPr/>
          <a:lstStyle/>
          <a:p>
            <a:r>
              <a:rPr lang="en-IN" dirty="0">
                <a:latin typeface="Bookman Old Style" panose="02050604050505020204" pitchFamily="18" charset="0"/>
              </a:rPr>
              <a:t>Generation: </a:t>
            </a:r>
            <a:r>
              <a:rPr lang="en-US" dirty="0">
                <a:latin typeface="Bookman Old Style" panose="02050604050505020204" pitchFamily="18" charset="0"/>
              </a:rPr>
              <a:t>Image Synthesis</a:t>
            </a:r>
            <a:endParaRPr lang="en-IN" dirty="0">
              <a:latin typeface="Bookman Old Style" panose="02050604050505020204" pitchFamily="18" charset="0"/>
            </a:endParaRPr>
          </a:p>
        </p:txBody>
      </p:sp>
      <p:sp>
        <p:nvSpPr>
          <p:cNvPr id="6" name="Content Placeholder 2">
            <a:extLst>
              <a:ext uri="{FF2B5EF4-FFF2-40B4-BE49-F238E27FC236}">
                <a16:creationId xmlns:a16="http://schemas.microsoft.com/office/drawing/2014/main" id="{8922BB85-4B9F-4A43-ADD1-693A004BC78B}"/>
              </a:ext>
            </a:extLst>
          </p:cNvPr>
          <p:cNvSpPr>
            <a:spLocks noGrp="1"/>
          </p:cNvSpPr>
          <p:nvPr>
            <p:ph idx="1"/>
          </p:nvPr>
        </p:nvSpPr>
        <p:spPr>
          <a:xfrm>
            <a:off x="8167051" y="2364012"/>
            <a:ext cx="3823855" cy="1325563"/>
          </a:xfrm>
        </p:spPr>
        <p:txBody>
          <a:bodyPr>
            <a:normAutofit/>
          </a:bodyPr>
          <a:lstStyle/>
          <a:p>
            <a:r>
              <a:rPr lang="en-US" sz="2400" dirty="0">
                <a:latin typeface="Gill Sans MT" panose="020B0502020104020203" pitchFamily="34" charset="0"/>
              </a:rPr>
              <a:t>Use GANs for image generation</a:t>
            </a:r>
          </a:p>
          <a:p>
            <a:r>
              <a:rPr lang="en-US" sz="2400" dirty="0">
                <a:latin typeface="Gill Sans MT" panose="020B0502020104020203" pitchFamily="34" charset="0"/>
              </a:rPr>
              <a:t>DC GAN</a:t>
            </a:r>
          </a:p>
        </p:txBody>
      </p:sp>
      <p:pic>
        <p:nvPicPr>
          <p:cNvPr id="7" name="Picture 4">
            <a:extLst>
              <a:ext uri="{FF2B5EF4-FFF2-40B4-BE49-F238E27FC236}">
                <a16:creationId xmlns:a16="http://schemas.microsoft.com/office/drawing/2014/main" id="{26FF2F35-A02E-4ADC-B8D8-2206356D9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18" y="1616075"/>
            <a:ext cx="7262091"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139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a:xfrm>
            <a:off x="838200" y="365125"/>
            <a:ext cx="11216148" cy="1325563"/>
          </a:xfrm>
        </p:spPr>
        <p:txBody>
          <a:bodyPr/>
          <a:lstStyle/>
          <a:p>
            <a:r>
              <a:rPr lang="en-IN" dirty="0">
                <a:latin typeface="Bookman Old Style" panose="02050604050505020204" pitchFamily="18" charset="0"/>
              </a:rPr>
              <a:t>Generation: </a:t>
            </a:r>
            <a:r>
              <a:rPr lang="en-US" dirty="0">
                <a:latin typeface="Bookman Old Style" panose="02050604050505020204" pitchFamily="18" charset="0"/>
              </a:rPr>
              <a:t>Image Generation based on an attribute</a:t>
            </a:r>
            <a:endParaRPr lang="en-IN" dirty="0">
              <a:latin typeface="Bookman Old Style" panose="02050604050505020204" pitchFamily="18" charset="0"/>
            </a:endParaRPr>
          </a:p>
        </p:txBody>
      </p:sp>
      <p:pic>
        <p:nvPicPr>
          <p:cNvPr id="5122" name="Picture 2" descr="Generative adversarial networks: What GANs are and how they&amp;#39;ve evolved |  VentureBeat">
            <a:extLst>
              <a:ext uri="{FF2B5EF4-FFF2-40B4-BE49-F238E27FC236}">
                <a16:creationId xmlns:a16="http://schemas.microsoft.com/office/drawing/2014/main" id="{7313A66F-5A67-49E2-BE1F-26F4DD94C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02" y="1690688"/>
            <a:ext cx="7680325" cy="492855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7A3B46C-F2E8-41F0-85CA-37B8463F8D3B}"/>
              </a:ext>
            </a:extLst>
          </p:cNvPr>
          <p:cNvSpPr>
            <a:spLocks noGrp="1"/>
          </p:cNvSpPr>
          <p:nvPr>
            <p:ph idx="1"/>
          </p:nvPr>
        </p:nvSpPr>
        <p:spPr>
          <a:xfrm>
            <a:off x="8175075" y="2269587"/>
            <a:ext cx="3879273" cy="2318825"/>
          </a:xfrm>
        </p:spPr>
        <p:txBody>
          <a:bodyPr>
            <a:noAutofit/>
          </a:bodyPr>
          <a:lstStyle/>
          <a:p>
            <a:r>
              <a:rPr lang="en-US" sz="2400" dirty="0">
                <a:latin typeface="Gill Sans MT" panose="020B0502020104020203" pitchFamily="34" charset="0"/>
              </a:rPr>
              <a:t>GANS generate new inputs based on attribute/pose given a input</a:t>
            </a:r>
          </a:p>
          <a:p>
            <a:r>
              <a:rPr lang="en-US" sz="2400" dirty="0">
                <a:latin typeface="Gill Sans MT" panose="020B0502020104020203" pitchFamily="34" charset="0"/>
              </a:rPr>
              <a:t>Style GAN</a:t>
            </a:r>
          </a:p>
        </p:txBody>
      </p:sp>
    </p:spTree>
    <p:extLst>
      <p:ext uri="{BB962C8B-B14F-4D97-AF65-F5344CB8AC3E}">
        <p14:creationId xmlns:p14="http://schemas.microsoft.com/office/powerpoint/2010/main" val="2869409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a:xfrm>
            <a:off x="838200" y="365125"/>
            <a:ext cx="11216148" cy="1325563"/>
          </a:xfrm>
        </p:spPr>
        <p:txBody>
          <a:bodyPr/>
          <a:lstStyle/>
          <a:p>
            <a:r>
              <a:rPr lang="en-IN" dirty="0">
                <a:latin typeface="Bookman Old Style" panose="02050604050505020204" pitchFamily="18" charset="0"/>
              </a:rPr>
              <a:t>Generation: </a:t>
            </a:r>
            <a:r>
              <a:rPr lang="en-US" dirty="0">
                <a:latin typeface="Bookman Old Style" panose="02050604050505020204" pitchFamily="18" charset="0"/>
              </a:rPr>
              <a:t>Other Applications</a:t>
            </a:r>
            <a:endParaRPr lang="en-IN" dirty="0">
              <a:latin typeface="Bookman Old Style" panose="02050604050505020204" pitchFamily="18" charset="0"/>
            </a:endParaRPr>
          </a:p>
        </p:txBody>
      </p:sp>
      <p:pic>
        <p:nvPicPr>
          <p:cNvPr id="6146" name="Picture 2" descr="Image Super-Resolution using Generative Adversarial Networks | by Nikita  Sharma | Heartbeat">
            <a:extLst>
              <a:ext uri="{FF2B5EF4-FFF2-40B4-BE49-F238E27FC236}">
                <a16:creationId xmlns:a16="http://schemas.microsoft.com/office/drawing/2014/main" id="{0D783D39-16B5-496B-8663-428C12E59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876" y="1817150"/>
            <a:ext cx="4614153" cy="34606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ingle Image Haze Removal using a Generative Adversarial Network">
            <a:extLst>
              <a:ext uri="{FF2B5EF4-FFF2-40B4-BE49-F238E27FC236}">
                <a16:creationId xmlns:a16="http://schemas.microsoft.com/office/drawing/2014/main" id="{14313BB7-50E1-4666-BCD0-B35A56B83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128" y="1817150"/>
            <a:ext cx="4614154" cy="341549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80275737-9F80-437F-A751-289B92DC6F8D}"/>
              </a:ext>
            </a:extLst>
          </p:cNvPr>
          <p:cNvSpPr>
            <a:spLocks noGrp="1"/>
          </p:cNvSpPr>
          <p:nvPr>
            <p:ph idx="1"/>
          </p:nvPr>
        </p:nvSpPr>
        <p:spPr>
          <a:xfrm>
            <a:off x="616527" y="5602014"/>
            <a:ext cx="5058697" cy="950480"/>
          </a:xfrm>
        </p:spPr>
        <p:txBody>
          <a:bodyPr>
            <a:normAutofit/>
          </a:bodyPr>
          <a:lstStyle/>
          <a:p>
            <a:pPr marL="0" indent="0" algn="ctr">
              <a:buNone/>
            </a:pPr>
            <a:r>
              <a:rPr lang="en-US" dirty="0">
                <a:latin typeface="Gill Sans MT" panose="020B0502020104020203" pitchFamily="34" charset="0"/>
              </a:rPr>
              <a:t>Super Resolution</a:t>
            </a:r>
          </a:p>
        </p:txBody>
      </p:sp>
      <p:sp>
        <p:nvSpPr>
          <p:cNvPr id="7" name="Content Placeholder 2">
            <a:extLst>
              <a:ext uri="{FF2B5EF4-FFF2-40B4-BE49-F238E27FC236}">
                <a16:creationId xmlns:a16="http://schemas.microsoft.com/office/drawing/2014/main" id="{FC00D9D0-E9F6-44A5-8DD5-744B2F5BEEA0}"/>
              </a:ext>
            </a:extLst>
          </p:cNvPr>
          <p:cNvSpPr txBox="1">
            <a:spLocks/>
          </p:cNvSpPr>
          <p:nvPr/>
        </p:nvSpPr>
        <p:spPr>
          <a:xfrm>
            <a:off x="6516778" y="5643418"/>
            <a:ext cx="5047149" cy="909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Gill Sans MT" panose="020B0502020104020203" pitchFamily="34" charset="0"/>
              </a:rPr>
              <a:t>Haze Removal</a:t>
            </a:r>
          </a:p>
        </p:txBody>
      </p:sp>
    </p:spTree>
    <p:extLst>
      <p:ext uri="{BB962C8B-B14F-4D97-AF65-F5344CB8AC3E}">
        <p14:creationId xmlns:p14="http://schemas.microsoft.com/office/powerpoint/2010/main" val="2256710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a:xfrm>
            <a:off x="838200" y="365125"/>
            <a:ext cx="11216148" cy="1325563"/>
          </a:xfrm>
        </p:spPr>
        <p:txBody>
          <a:bodyPr/>
          <a:lstStyle/>
          <a:p>
            <a:r>
              <a:rPr lang="en-IN" dirty="0">
                <a:latin typeface="Bookman Old Style" panose="02050604050505020204" pitchFamily="18" charset="0"/>
              </a:rPr>
              <a:t>Image Artifacts</a:t>
            </a:r>
          </a:p>
        </p:txBody>
      </p:sp>
      <p:sp>
        <p:nvSpPr>
          <p:cNvPr id="6" name="Content Placeholder 2">
            <a:extLst>
              <a:ext uri="{FF2B5EF4-FFF2-40B4-BE49-F238E27FC236}">
                <a16:creationId xmlns:a16="http://schemas.microsoft.com/office/drawing/2014/main" id="{80275737-9F80-437F-A751-289B92DC6F8D}"/>
              </a:ext>
            </a:extLst>
          </p:cNvPr>
          <p:cNvSpPr>
            <a:spLocks noGrp="1"/>
          </p:cNvSpPr>
          <p:nvPr>
            <p:ph idx="1"/>
          </p:nvPr>
        </p:nvSpPr>
        <p:spPr>
          <a:xfrm>
            <a:off x="967339" y="5625368"/>
            <a:ext cx="2613132" cy="597633"/>
          </a:xfrm>
        </p:spPr>
        <p:txBody>
          <a:bodyPr>
            <a:normAutofit/>
          </a:bodyPr>
          <a:lstStyle/>
          <a:p>
            <a:pPr marL="0" indent="0" algn="ctr">
              <a:buNone/>
            </a:pPr>
            <a:r>
              <a:rPr lang="en-US" dirty="0">
                <a:latin typeface="Gill Sans MT" panose="020B0502020104020203" pitchFamily="34" charset="0"/>
              </a:rPr>
              <a:t>Clean</a:t>
            </a:r>
          </a:p>
        </p:txBody>
      </p:sp>
      <p:pic>
        <p:nvPicPr>
          <p:cNvPr id="3" name="Picture 2">
            <a:extLst>
              <a:ext uri="{FF2B5EF4-FFF2-40B4-BE49-F238E27FC236}">
                <a16:creationId xmlns:a16="http://schemas.microsoft.com/office/drawing/2014/main" id="{51BBB831-165F-CA6F-C6A4-7A947B9B3282}"/>
              </a:ext>
            </a:extLst>
          </p:cNvPr>
          <p:cNvPicPr>
            <a:picLocks noChangeAspect="1"/>
          </p:cNvPicPr>
          <p:nvPr/>
        </p:nvPicPr>
        <p:blipFill>
          <a:blip r:embed="rId2"/>
          <a:stretch>
            <a:fillRect/>
          </a:stretch>
        </p:blipFill>
        <p:spPr>
          <a:xfrm>
            <a:off x="967339" y="1679787"/>
            <a:ext cx="2590800" cy="3810000"/>
          </a:xfrm>
          <a:prstGeom prst="rect">
            <a:avLst/>
          </a:prstGeom>
        </p:spPr>
      </p:pic>
      <p:pic>
        <p:nvPicPr>
          <p:cNvPr id="4" name="Picture 3">
            <a:extLst>
              <a:ext uri="{FF2B5EF4-FFF2-40B4-BE49-F238E27FC236}">
                <a16:creationId xmlns:a16="http://schemas.microsoft.com/office/drawing/2014/main" id="{9FB00A8F-D77D-1C78-A7D3-2259711EB822}"/>
              </a:ext>
            </a:extLst>
          </p:cNvPr>
          <p:cNvPicPr>
            <a:picLocks noChangeAspect="1"/>
          </p:cNvPicPr>
          <p:nvPr/>
        </p:nvPicPr>
        <p:blipFill>
          <a:blip r:embed="rId3"/>
          <a:stretch>
            <a:fillRect/>
          </a:stretch>
        </p:blipFill>
        <p:spPr>
          <a:xfrm>
            <a:off x="6203967" y="1679787"/>
            <a:ext cx="2590800" cy="3810000"/>
          </a:xfrm>
          <a:prstGeom prst="rect">
            <a:avLst/>
          </a:prstGeom>
        </p:spPr>
      </p:pic>
      <p:pic>
        <p:nvPicPr>
          <p:cNvPr id="5" name="Picture 4">
            <a:extLst>
              <a:ext uri="{FF2B5EF4-FFF2-40B4-BE49-F238E27FC236}">
                <a16:creationId xmlns:a16="http://schemas.microsoft.com/office/drawing/2014/main" id="{15EE88C0-41C6-4007-C051-75A4FBAC36C6}"/>
              </a:ext>
            </a:extLst>
          </p:cNvPr>
          <p:cNvPicPr>
            <a:picLocks noChangeAspect="1"/>
          </p:cNvPicPr>
          <p:nvPr/>
        </p:nvPicPr>
        <p:blipFill>
          <a:blip r:embed="rId4"/>
          <a:stretch>
            <a:fillRect/>
          </a:stretch>
        </p:blipFill>
        <p:spPr>
          <a:xfrm>
            <a:off x="8822496" y="1679787"/>
            <a:ext cx="2590800" cy="3810000"/>
          </a:xfrm>
          <a:prstGeom prst="rect">
            <a:avLst/>
          </a:prstGeom>
        </p:spPr>
      </p:pic>
      <p:pic>
        <p:nvPicPr>
          <p:cNvPr id="8" name="Picture 7">
            <a:extLst>
              <a:ext uri="{FF2B5EF4-FFF2-40B4-BE49-F238E27FC236}">
                <a16:creationId xmlns:a16="http://schemas.microsoft.com/office/drawing/2014/main" id="{D00FF300-B605-2CCC-8EA8-149CD4032AE6}"/>
              </a:ext>
            </a:extLst>
          </p:cNvPr>
          <p:cNvPicPr>
            <a:picLocks noChangeAspect="1"/>
          </p:cNvPicPr>
          <p:nvPr/>
        </p:nvPicPr>
        <p:blipFill>
          <a:blip r:embed="rId5"/>
          <a:stretch>
            <a:fillRect/>
          </a:stretch>
        </p:blipFill>
        <p:spPr>
          <a:xfrm>
            <a:off x="3580471" y="1679787"/>
            <a:ext cx="2590800" cy="3810000"/>
          </a:xfrm>
          <a:prstGeom prst="rect">
            <a:avLst/>
          </a:prstGeom>
        </p:spPr>
      </p:pic>
      <p:sp>
        <p:nvSpPr>
          <p:cNvPr id="9" name="Content Placeholder 2">
            <a:extLst>
              <a:ext uri="{FF2B5EF4-FFF2-40B4-BE49-F238E27FC236}">
                <a16:creationId xmlns:a16="http://schemas.microsoft.com/office/drawing/2014/main" id="{45060F4A-85EC-442C-AA6F-CF6FB9A0EF5C}"/>
              </a:ext>
            </a:extLst>
          </p:cNvPr>
          <p:cNvSpPr txBox="1">
            <a:spLocks/>
          </p:cNvSpPr>
          <p:nvPr/>
        </p:nvSpPr>
        <p:spPr>
          <a:xfrm>
            <a:off x="3549679" y="5625364"/>
            <a:ext cx="2613132" cy="597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Gill Sans MT" panose="020B0502020104020203" pitchFamily="34" charset="0"/>
              </a:rPr>
              <a:t>Low-Resolution</a:t>
            </a:r>
          </a:p>
        </p:txBody>
      </p:sp>
      <p:sp>
        <p:nvSpPr>
          <p:cNvPr id="10" name="Content Placeholder 2">
            <a:extLst>
              <a:ext uri="{FF2B5EF4-FFF2-40B4-BE49-F238E27FC236}">
                <a16:creationId xmlns:a16="http://schemas.microsoft.com/office/drawing/2014/main" id="{27405593-EB68-ACBB-2C43-B74B7E16F899}"/>
              </a:ext>
            </a:extLst>
          </p:cNvPr>
          <p:cNvSpPr txBox="1">
            <a:spLocks/>
          </p:cNvSpPr>
          <p:nvPr/>
        </p:nvSpPr>
        <p:spPr>
          <a:xfrm>
            <a:off x="6190102" y="5625364"/>
            <a:ext cx="2613132" cy="597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Gill Sans MT" panose="020B0502020104020203" pitchFamily="34" charset="0"/>
              </a:rPr>
              <a:t>Motion Blur</a:t>
            </a:r>
          </a:p>
        </p:txBody>
      </p:sp>
      <p:sp>
        <p:nvSpPr>
          <p:cNvPr id="11" name="Content Placeholder 2">
            <a:extLst>
              <a:ext uri="{FF2B5EF4-FFF2-40B4-BE49-F238E27FC236}">
                <a16:creationId xmlns:a16="http://schemas.microsoft.com/office/drawing/2014/main" id="{FD285D69-30DC-3005-0300-B82441050365}"/>
              </a:ext>
            </a:extLst>
          </p:cNvPr>
          <p:cNvSpPr txBox="1">
            <a:spLocks/>
          </p:cNvSpPr>
          <p:nvPr/>
        </p:nvSpPr>
        <p:spPr>
          <a:xfrm>
            <a:off x="8830525" y="5625363"/>
            <a:ext cx="2613132" cy="9504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Gill Sans MT" panose="020B0502020104020203" pitchFamily="34" charset="0"/>
              </a:rPr>
              <a:t>Blur &amp;</a:t>
            </a:r>
          </a:p>
          <a:p>
            <a:pPr marL="0" indent="0" algn="ctr">
              <a:buFont typeface="Arial" panose="020B0604020202020204" pitchFamily="34" charset="0"/>
              <a:buNone/>
            </a:pPr>
            <a:r>
              <a:rPr lang="en-US" dirty="0">
                <a:latin typeface="Gill Sans MT" panose="020B0502020104020203" pitchFamily="34" charset="0"/>
              </a:rPr>
              <a:t>Compression</a:t>
            </a:r>
          </a:p>
        </p:txBody>
      </p:sp>
    </p:spTree>
    <p:extLst>
      <p:ext uri="{BB962C8B-B14F-4D97-AF65-F5344CB8AC3E}">
        <p14:creationId xmlns:p14="http://schemas.microsoft.com/office/powerpoint/2010/main" val="1262744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a:extLst>
              <a:ext uri="{FF2B5EF4-FFF2-40B4-BE49-F238E27FC236}">
                <a16:creationId xmlns:a16="http://schemas.microsoft.com/office/drawing/2014/main" id="{929B6C33-650F-043D-ABBF-9E8A6E733DE5}"/>
              </a:ext>
            </a:extLst>
          </p:cNvPr>
          <p:cNvSpPr>
            <a:spLocks noGrp="1"/>
          </p:cNvSpPr>
          <p:nvPr>
            <p:ph type="title"/>
          </p:nvPr>
        </p:nvSpPr>
        <p:spPr>
          <a:xfrm>
            <a:off x="527381" y="214290"/>
            <a:ext cx="10363200" cy="914400"/>
          </a:xfrm>
        </p:spPr>
        <p:txBody>
          <a:bodyPr/>
          <a:lstStyle/>
          <a:p>
            <a:r>
              <a:rPr lang="en-IN" dirty="0">
                <a:latin typeface="Bookman Old Style" panose="02050604050505020204" pitchFamily="18" charset="0"/>
              </a:rPr>
              <a:t>Blur Examples</a:t>
            </a:r>
            <a:endParaRPr lang="en-US" dirty="0"/>
          </a:p>
        </p:txBody>
      </p:sp>
      <p:pic>
        <p:nvPicPr>
          <p:cNvPr id="44" name="Picture 43">
            <a:extLst>
              <a:ext uri="{FF2B5EF4-FFF2-40B4-BE49-F238E27FC236}">
                <a16:creationId xmlns:a16="http://schemas.microsoft.com/office/drawing/2014/main" id="{6A18BB57-EC02-C29B-ADFC-F6419FB49E2A}"/>
              </a:ext>
            </a:extLst>
          </p:cNvPr>
          <p:cNvPicPr>
            <a:picLocks noChangeAspect="1"/>
          </p:cNvPicPr>
          <p:nvPr/>
        </p:nvPicPr>
        <p:blipFill>
          <a:blip r:embed="rId2"/>
          <a:stretch>
            <a:fillRect/>
          </a:stretch>
        </p:blipFill>
        <p:spPr>
          <a:xfrm>
            <a:off x="4513010" y="1224006"/>
            <a:ext cx="3175202" cy="1786052"/>
          </a:xfrm>
          <a:prstGeom prst="rect">
            <a:avLst/>
          </a:prstGeom>
        </p:spPr>
      </p:pic>
      <p:sp>
        <p:nvSpPr>
          <p:cNvPr id="45" name="TextBox 44">
            <a:extLst>
              <a:ext uri="{FF2B5EF4-FFF2-40B4-BE49-F238E27FC236}">
                <a16:creationId xmlns:a16="http://schemas.microsoft.com/office/drawing/2014/main" id="{01E4B2B4-0002-0AA5-F165-994D815F1883}"/>
              </a:ext>
            </a:extLst>
          </p:cNvPr>
          <p:cNvSpPr txBox="1"/>
          <p:nvPr/>
        </p:nvSpPr>
        <p:spPr>
          <a:xfrm>
            <a:off x="260353" y="6263284"/>
            <a:ext cx="1791486" cy="369332"/>
          </a:xfrm>
          <a:prstGeom prst="rect">
            <a:avLst/>
          </a:prstGeom>
          <a:noFill/>
        </p:spPr>
        <p:txBody>
          <a:bodyPr wrap="square" rtlCol="0">
            <a:spAutoFit/>
          </a:bodyPr>
          <a:lstStyle/>
          <a:p>
            <a:pPr algn="ctr" defTabSz="457200"/>
            <a:r>
              <a:rPr lang="en-US" dirty="0">
                <a:latin typeface="Times New Roman" panose="02020603050405020304" pitchFamily="18" charset="0"/>
                <a:cs typeface="Times New Roman" panose="02020603050405020304" pitchFamily="18" charset="0"/>
              </a:rPr>
              <a:t>(d) Sharp</a:t>
            </a:r>
          </a:p>
        </p:txBody>
      </p:sp>
      <p:pic>
        <p:nvPicPr>
          <p:cNvPr id="46" name="Picture 45">
            <a:extLst>
              <a:ext uri="{FF2B5EF4-FFF2-40B4-BE49-F238E27FC236}">
                <a16:creationId xmlns:a16="http://schemas.microsoft.com/office/drawing/2014/main" id="{DF135A9F-2163-471A-0B84-28BACE33B9AD}"/>
              </a:ext>
            </a:extLst>
          </p:cNvPr>
          <p:cNvPicPr>
            <a:picLocks noChangeAspect="1"/>
          </p:cNvPicPr>
          <p:nvPr/>
        </p:nvPicPr>
        <p:blipFill>
          <a:blip r:embed="rId3"/>
          <a:stretch>
            <a:fillRect/>
          </a:stretch>
        </p:blipFill>
        <p:spPr>
          <a:xfrm>
            <a:off x="415337" y="1223318"/>
            <a:ext cx="3171988" cy="1784244"/>
          </a:xfrm>
          <a:prstGeom prst="rect">
            <a:avLst/>
          </a:prstGeom>
        </p:spPr>
      </p:pic>
      <p:pic>
        <p:nvPicPr>
          <p:cNvPr id="47" name="Picture 46">
            <a:extLst>
              <a:ext uri="{FF2B5EF4-FFF2-40B4-BE49-F238E27FC236}">
                <a16:creationId xmlns:a16="http://schemas.microsoft.com/office/drawing/2014/main" id="{2106CBFE-AB4A-AC8B-29BA-FA416E45D93C}"/>
              </a:ext>
            </a:extLst>
          </p:cNvPr>
          <p:cNvPicPr>
            <a:picLocks noChangeAspect="1"/>
          </p:cNvPicPr>
          <p:nvPr/>
        </p:nvPicPr>
        <p:blipFill>
          <a:blip r:embed="rId4"/>
          <a:stretch>
            <a:fillRect/>
          </a:stretch>
        </p:blipFill>
        <p:spPr>
          <a:xfrm>
            <a:off x="8607270" y="1223318"/>
            <a:ext cx="3171988" cy="1784244"/>
          </a:xfrm>
          <a:prstGeom prst="rect">
            <a:avLst/>
          </a:prstGeom>
        </p:spPr>
      </p:pic>
      <p:sp>
        <p:nvSpPr>
          <p:cNvPr id="48" name="Rectangle 47">
            <a:extLst>
              <a:ext uri="{FF2B5EF4-FFF2-40B4-BE49-F238E27FC236}">
                <a16:creationId xmlns:a16="http://schemas.microsoft.com/office/drawing/2014/main" id="{682298E1-64C1-ADB6-28E5-838CEAE869E3}"/>
              </a:ext>
            </a:extLst>
          </p:cNvPr>
          <p:cNvSpPr>
            <a:spLocks noChangeAspect="1"/>
          </p:cNvSpPr>
          <p:nvPr/>
        </p:nvSpPr>
        <p:spPr>
          <a:xfrm>
            <a:off x="1026258" y="2778560"/>
            <a:ext cx="396070" cy="222790"/>
          </a:xfrm>
          <a:prstGeom prst="rect">
            <a:avLst/>
          </a:prstGeom>
          <a:noFill/>
          <a:ln w="254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9" name="Rectangle 48">
            <a:extLst>
              <a:ext uri="{FF2B5EF4-FFF2-40B4-BE49-F238E27FC236}">
                <a16:creationId xmlns:a16="http://schemas.microsoft.com/office/drawing/2014/main" id="{E5C1ACDF-B030-6738-9619-689226FBD2E3}"/>
              </a:ext>
            </a:extLst>
          </p:cNvPr>
          <p:cNvSpPr>
            <a:spLocks noChangeAspect="1"/>
          </p:cNvSpPr>
          <p:nvPr/>
        </p:nvSpPr>
        <p:spPr>
          <a:xfrm>
            <a:off x="1007009" y="1680065"/>
            <a:ext cx="396070" cy="222790"/>
          </a:xfrm>
          <a:prstGeom prst="rect">
            <a:avLst/>
          </a:prstGeom>
          <a:noFill/>
          <a:ln w="254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49">
            <a:extLst>
              <a:ext uri="{FF2B5EF4-FFF2-40B4-BE49-F238E27FC236}">
                <a16:creationId xmlns:a16="http://schemas.microsoft.com/office/drawing/2014/main" id="{BD43A38E-8871-4EF6-B79F-A1022EA4F181}"/>
              </a:ext>
            </a:extLst>
          </p:cNvPr>
          <p:cNvSpPr>
            <a:spLocks noChangeAspect="1"/>
          </p:cNvSpPr>
          <p:nvPr/>
        </p:nvSpPr>
        <p:spPr>
          <a:xfrm>
            <a:off x="5123148" y="2778087"/>
            <a:ext cx="396070" cy="222790"/>
          </a:xfrm>
          <a:prstGeom prst="rect">
            <a:avLst/>
          </a:prstGeom>
          <a:noFill/>
          <a:ln w="254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1" name="Rectangle 50">
            <a:extLst>
              <a:ext uri="{FF2B5EF4-FFF2-40B4-BE49-F238E27FC236}">
                <a16:creationId xmlns:a16="http://schemas.microsoft.com/office/drawing/2014/main" id="{23F40FAE-7A59-A722-A6B7-BB1B7991954D}"/>
              </a:ext>
            </a:extLst>
          </p:cNvPr>
          <p:cNvSpPr>
            <a:spLocks noChangeAspect="1"/>
          </p:cNvSpPr>
          <p:nvPr/>
        </p:nvSpPr>
        <p:spPr>
          <a:xfrm>
            <a:off x="5103899" y="1679592"/>
            <a:ext cx="396070" cy="222790"/>
          </a:xfrm>
          <a:prstGeom prst="rect">
            <a:avLst/>
          </a:prstGeom>
          <a:noFill/>
          <a:ln w="254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2" name="Rectangle 51">
            <a:extLst>
              <a:ext uri="{FF2B5EF4-FFF2-40B4-BE49-F238E27FC236}">
                <a16:creationId xmlns:a16="http://schemas.microsoft.com/office/drawing/2014/main" id="{02840C81-A4DF-60C3-6C54-EEED15C02A44}"/>
              </a:ext>
            </a:extLst>
          </p:cNvPr>
          <p:cNvSpPr>
            <a:spLocks noChangeAspect="1"/>
          </p:cNvSpPr>
          <p:nvPr/>
        </p:nvSpPr>
        <p:spPr>
          <a:xfrm>
            <a:off x="9220039" y="2777613"/>
            <a:ext cx="396070" cy="222790"/>
          </a:xfrm>
          <a:prstGeom prst="rect">
            <a:avLst/>
          </a:prstGeom>
          <a:noFill/>
          <a:ln w="254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a:extLst>
              <a:ext uri="{FF2B5EF4-FFF2-40B4-BE49-F238E27FC236}">
                <a16:creationId xmlns:a16="http://schemas.microsoft.com/office/drawing/2014/main" id="{4EF5D315-65CE-5053-6A23-BF5C25657631}"/>
              </a:ext>
            </a:extLst>
          </p:cNvPr>
          <p:cNvSpPr>
            <a:spLocks noChangeAspect="1"/>
          </p:cNvSpPr>
          <p:nvPr/>
        </p:nvSpPr>
        <p:spPr>
          <a:xfrm>
            <a:off x="9200789" y="1679119"/>
            <a:ext cx="396070" cy="222790"/>
          </a:xfrm>
          <a:prstGeom prst="rect">
            <a:avLst/>
          </a:prstGeom>
          <a:noFill/>
          <a:ln w="254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4" name="Picture 53">
            <a:extLst>
              <a:ext uri="{FF2B5EF4-FFF2-40B4-BE49-F238E27FC236}">
                <a16:creationId xmlns:a16="http://schemas.microsoft.com/office/drawing/2014/main" id="{5FC097A5-AC78-6340-95E9-79B303523F20}"/>
              </a:ext>
            </a:extLst>
          </p:cNvPr>
          <p:cNvPicPr>
            <a:picLocks noChangeAspect="1"/>
          </p:cNvPicPr>
          <p:nvPr/>
        </p:nvPicPr>
        <p:blipFill>
          <a:blip r:embed="rId5"/>
          <a:stretch>
            <a:fillRect/>
          </a:stretch>
        </p:blipFill>
        <p:spPr>
          <a:xfrm>
            <a:off x="260345" y="3737463"/>
            <a:ext cx="1791484" cy="1007710"/>
          </a:xfrm>
          <a:prstGeom prst="rect">
            <a:avLst/>
          </a:prstGeom>
          <a:noFill/>
          <a:ln w="25400">
            <a:solidFill>
              <a:srgbClr val="00B0F0"/>
            </a:solidFill>
          </a:ln>
        </p:spPr>
      </p:pic>
      <p:pic>
        <p:nvPicPr>
          <p:cNvPr id="55" name="Picture 54">
            <a:extLst>
              <a:ext uri="{FF2B5EF4-FFF2-40B4-BE49-F238E27FC236}">
                <a16:creationId xmlns:a16="http://schemas.microsoft.com/office/drawing/2014/main" id="{AE77C54D-A387-7D5C-AF44-EF403BC5341C}"/>
              </a:ext>
            </a:extLst>
          </p:cNvPr>
          <p:cNvPicPr>
            <a:picLocks noChangeAspect="1"/>
          </p:cNvPicPr>
          <p:nvPr/>
        </p:nvPicPr>
        <p:blipFill>
          <a:blip r:embed="rId6"/>
          <a:stretch>
            <a:fillRect/>
          </a:stretch>
        </p:blipFill>
        <p:spPr>
          <a:xfrm>
            <a:off x="5199557" y="3737463"/>
            <a:ext cx="1791484" cy="1007710"/>
          </a:xfrm>
          <a:prstGeom prst="rect">
            <a:avLst/>
          </a:prstGeom>
          <a:noFill/>
          <a:ln w="25400">
            <a:solidFill>
              <a:srgbClr val="00B0F0"/>
            </a:solidFill>
          </a:ln>
        </p:spPr>
      </p:pic>
      <p:pic>
        <p:nvPicPr>
          <p:cNvPr id="56" name="Picture 55">
            <a:extLst>
              <a:ext uri="{FF2B5EF4-FFF2-40B4-BE49-F238E27FC236}">
                <a16:creationId xmlns:a16="http://schemas.microsoft.com/office/drawing/2014/main" id="{78D661FF-17F6-246E-0F65-50F78069EBFD}"/>
              </a:ext>
            </a:extLst>
          </p:cNvPr>
          <p:cNvPicPr>
            <a:picLocks noChangeAspect="1"/>
          </p:cNvPicPr>
          <p:nvPr/>
        </p:nvPicPr>
        <p:blipFill>
          <a:blip r:embed="rId7"/>
          <a:stretch>
            <a:fillRect/>
          </a:stretch>
        </p:blipFill>
        <p:spPr>
          <a:xfrm>
            <a:off x="7668437" y="3737463"/>
            <a:ext cx="1791484" cy="1007710"/>
          </a:xfrm>
          <a:prstGeom prst="rect">
            <a:avLst/>
          </a:prstGeom>
          <a:noFill/>
          <a:ln w="25400">
            <a:solidFill>
              <a:srgbClr val="00B0F0"/>
            </a:solidFill>
          </a:ln>
        </p:spPr>
      </p:pic>
      <p:pic>
        <p:nvPicPr>
          <p:cNvPr id="57" name="Picture 56">
            <a:extLst>
              <a:ext uri="{FF2B5EF4-FFF2-40B4-BE49-F238E27FC236}">
                <a16:creationId xmlns:a16="http://schemas.microsoft.com/office/drawing/2014/main" id="{CE125725-EB55-16E5-6494-E455A17062F2}"/>
              </a:ext>
            </a:extLst>
          </p:cNvPr>
          <p:cNvPicPr>
            <a:picLocks noChangeAspect="1"/>
          </p:cNvPicPr>
          <p:nvPr/>
        </p:nvPicPr>
        <p:blipFill>
          <a:blip r:embed="rId8"/>
          <a:stretch>
            <a:fillRect/>
          </a:stretch>
        </p:blipFill>
        <p:spPr>
          <a:xfrm>
            <a:off x="10142116" y="3737463"/>
            <a:ext cx="1791484" cy="1007710"/>
          </a:xfrm>
          <a:prstGeom prst="rect">
            <a:avLst/>
          </a:prstGeom>
          <a:noFill/>
          <a:ln w="25400">
            <a:solidFill>
              <a:srgbClr val="00B0F0"/>
            </a:solidFill>
          </a:ln>
        </p:spPr>
      </p:pic>
      <p:pic>
        <p:nvPicPr>
          <p:cNvPr id="58" name="Picture 57">
            <a:extLst>
              <a:ext uri="{FF2B5EF4-FFF2-40B4-BE49-F238E27FC236}">
                <a16:creationId xmlns:a16="http://schemas.microsoft.com/office/drawing/2014/main" id="{356E9154-6821-2406-67C1-8CB955406EA4}"/>
              </a:ext>
            </a:extLst>
          </p:cNvPr>
          <p:cNvPicPr>
            <a:picLocks noChangeAspect="1"/>
          </p:cNvPicPr>
          <p:nvPr/>
        </p:nvPicPr>
        <p:blipFill>
          <a:blip r:embed="rId9"/>
          <a:stretch>
            <a:fillRect/>
          </a:stretch>
        </p:blipFill>
        <p:spPr>
          <a:xfrm>
            <a:off x="260345" y="5123291"/>
            <a:ext cx="1791484" cy="1007710"/>
          </a:xfrm>
          <a:prstGeom prst="rect">
            <a:avLst/>
          </a:prstGeom>
          <a:noFill/>
          <a:ln w="25400">
            <a:solidFill>
              <a:srgbClr val="FFC000"/>
            </a:solidFill>
          </a:ln>
        </p:spPr>
      </p:pic>
      <p:pic>
        <p:nvPicPr>
          <p:cNvPr id="59" name="Picture 58">
            <a:extLst>
              <a:ext uri="{FF2B5EF4-FFF2-40B4-BE49-F238E27FC236}">
                <a16:creationId xmlns:a16="http://schemas.microsoft.com/office/drawing/2014/main" id="{E40AB2FA-4CFF-CEED-47C6-722D466A8165}"/>
              </a:ext>
            </a:extLst>
          </p:cNvPr>
          <p:cNvPicPr>
            <a:picLocks noChangeAspect="1"/>
          </p:cNvPicPr>
          <p:nvPr/>
        </p:nvPicPr>
        <p:blipFill>
          <a:blip r:embed="rId10"/>
          <a:stretch>
            <a:fillRect/>
          </a:stretch>
        </p:blipFill>
        <p:spPr>
          <a:xfrm>
            <a:off x="5199557" y="5124141"/>
            <a:ext cx="1791484" cy="1007710"/>
          </a:xfrm>
          <a:prstGeom prst="rect">
            <a:avLst/>
          </a:prstGeom>
          <a:noFill/>
          <a:ln w="25400">
            <a:solidFill>
              <a:srgbClr val="FFC000"/>
            </a:solidFill>
          </a:ln>
        </p:spPr>
      </p:pic>
      <p:pic>
        <p:nvPicPr>
          <p:cNvPr id="60" name="Picture 59">
            <a:extLst>
              <a:ext uri="{FF2B5EF4-FFF2-40B4-BE49-F238E27FC236}">
                <a16:creationId xmlns:a16="http://schemas.microsoft.com/office/drawing/2014/main" id="{B5C4D162-D4EA-E4DA-84D8-55DE61A350C8}"/>
              </a:ext>
            </a:extLst>
          </p:cNvPr>
          <p:cNvPicPr>
            <a:picLocks noChangeAspect="1"/>
          </p:cNvPicPr>
          <p:nvPr/>
        </p:nvPicPr>
        <p:blipFill>
          <a:blip r:embed="rId11"/>
          <a:stretch>
            <a:fillRect/>
          </a:stretch>
        </p:blipFill>
        <p:spPr>
          <a:xfrm>
            <a:off x="10138041" y="5114324"/>
            <a:ext cx="1791484" cy="1007710"/>
          </a:xfrm>
          <a:prstGeom prst="rect">
            <a:avLst/>
          </a:prstGeom>
          <a:noFill/>
          <a:ln w="25400">
            <a:solidFill>
              <a:srgbClr val="FFC000"/>
            </a:solidFill>
          </a:ln>
        </p:spPr>
      </p:pic>
      <p:sp>
        <p:nvSpPr>
          <p:cNvPr id="61" name="TextBox 60">
            <a:extLst>
              <a:ext uri="{FF2B5EF4-FFF2-40B4-BE49-F238E27FC236}">
                <a16:creationId xmlns:a16="http://schemas.microsoft.com/office/drawing/2014/main" id="{D049D867-5FF8-9784-BE5F-632721D66A66}"/>
              </a:ext>
            </a:extLst>
          </p:cNvPr>
          <p:cNvSpPr txBox="1"/>
          <p:nvPr/>
        </p:nvSpPr>
        <p:spPr>
          <a:xfrm>
            <a:off x="2729776" y="6280219"/>
            <a:ext cx="1791486" cy="369332"/>
          </a:xfrm>
          <a:prstGeom prst="rect">
            <a:avLst/>
          </a:prstGeom>
          <a:noFill/>
        </p:spPr>
        <p:txBody>
          <a:bodyPr wrap="square" rtlCol="0">
            <a:spAutoFit/>
          </a:bodyPr>
          <a:lstStyle/>
          <a:p>
            <a:pPr algn="ctr" defTabSz="457200"/>
            <a:r>
              <a:rPr lang="en-US" dirty="0">
                <a:latin typeface="Times New Roman" panose="02020603050405020304" pitchFamily="18" charset="0"/>
                <a:cs typeface="Times New Roman" panose="02020603050405020304" pitchFamily="18" charset="0"/>
              </a:rPr>
              <a:t>(e) Blur (120 fps)</a:t>
            </a:r>
          </a:p>
        </p:txBody>
      </p:sp>
      <p:sp>
        <p:nvSpPr>
          <p:cNvPr id="62" name="TextBox 61">
            <a:extLst>
              <a:ext uri="{FF2B5EF4-FFF2-40B4-BE49-F238E27FC236}">
                <a16:creationId xmlns:a16="http://schemas.microsoft.com/office/drawing/2014/main" id="{D7584B86-F748-38F2-3E45-1EA068C7A1BD}"/>
              </a:ext>
            </a:extLst>
          </p:cNvPr>
          <p:cNvSpPr txBox="1"/>
          <p:nvPr/>
        </p:nvSpPr>
        <p:spPr>
          <a:xfrm>
            <a:off x="5206471" y="6280219"/>
            <a:ext cx="1791486" cy="369332"/>
          </a:xfrm>
          <a:prstGeom prst="rect">
            <a:avLst/>
          </a:prstGeom>
          <a:noFill/>
        </p:spPr>
        <p:txBody>
          <a:bodyPr wrap="square" rtlCol="0">
            <a:spAutoFit/>
          </a:bodyPr>
          <a:lstStyle/>
          <a:p>
            <a:pPr algn="ctr" defTabSz="457200"/>
            <a:r>
              <a:rPr lang="en-US" dirty="0">
                <a:latin typeface="Times New Roman" panose="02020603050405020304" pitchFamily="18" charset="0"/>
                <a:cs typeface="Times New Roman" panose="02020603050405020304" pitchFamily="18" charset="0"/>
              </a:rPr>
              <a:t>(f) Blur (240 fps)</a:t>
            </a:r>
          </a:p>
        </p:txBody>
      </p:sp>
      <p:sp>
        <p:nvSpPr>
          <p:cNvPr id="63" name="TextBox 62">
            <a:extLst>
              <a:ext uri="{FF2B5EF4-FFF2-40B4-BE49-F238E27FC236}">
                <a16:creationId xmlns:a16="http://schemas.microsoft.com/office/drawing/2014/main" id="{34E1ED59-5E64-9B51-61A4-574E65431C8B}"/>
              </a:ext>
            </a:extLst>
          </p:cNvPr>
          <p:cNvSpPr txBox="1"/>
          <p:nvPr/>
        </p:nvSpPr>
        <p:spPr>
          <a:xfrm>
            <a:off x="7683166" y="6263284"/>
            <a:ext cx="1791486" cy="646331"/>
          </a:xfrm>
          <a:prstGeom prst="rect">
            <a:avLst/>
          </a:prstGeom>
          <a:noFill/>
        </p:spPr>
        <p:txBody>
          <a:bodyPr wrap="square" rtlCol="0">
            <a:spAutoFit/>
          </a:bodyPr>
          <a:lstStyle/>
          <a:p>
            <a:pPr algn="ctr" defTabSz="457200"/>
            <a:r>
              <a:rPr lang="en-US" dirty="0">
                <a:latin typeface="Times New Roman" panose="02020603050405020304" pitchFamily="18" charset="0"/>
                <a:cs typeface="Times New Roman" panose="02020603050405020304" pitchFamily="18" charset="0"/>
              </a:rPr>
              <a:t>(g) Blur (480 fps)</a:t>
            </a:r>
          </a:p>
        </p:txBody>
      </p:sp>
      <p:sp>
        <p:nvSpPr>
          <p:cNvPr id="64" name="TextBox 63">
            <a:extLst>
              <a:ext uri="{FF2B5EF4-FFF2-40B4-BE49-F238E27FC236}">
                <a16:creationId xmlns:a16="http://schemas.microsoft.com/office/drawing/2014/main" id="{A195855F-2B6B-2F6E-1DCF-0777A48AEB62}"/>
              </a:ext>
            </a:extLst>
          </p:cNvPr>
          <p:cNvSpPr txBox="1"/>
          <p:nvPr/>
        </p:nvSpPr>
        <p:spPr>
          <a:xfrm>
            <a:off x="10138039" y="6280219"/>
            <a:ext cx="1791486" cy="646331"/>
          </a:xfrm>
          <a:prstGeom prst="rect">
            <a:avLst/>
          </a:prstGeom>
          <a:noFill/>
        </p:spPr>
        <p:txBody>
          <a:bodyPr wrap="square" rtlCol="0">
            <a:spAutoFit/>
          </a:bodyPr>
          <a:lstStyle/>
          <a:p>
            <a:pPr algn="ctr" defTabSz="457200"/>
            <a:r>
              <a:rPr lang="en-US" dirty="0">
                <a:latin typeface="Times New Roman" panose="02020603050405020304" pitchFamily="18" charset="0"/>
                <a:cs typeface="Times New Roman" panose="02020603050405020304" pitchFamily="18" charset="0"/>
              </a:rPr>
              <a:t>(h) Blur (1920 fps)</a:t>
            </a:r>
          </a:p>
        </p:txBody>
      </p:sp>
      <p:sp>
        <p:nvSpPr>
          <p:cNvPr id="65" name="TextBox 64">
            <a:extLst>
              <a:ext uri="{FF2B5EF4-FFF2-40B4-BE49-F238E27FC236}">
                <a16:creationId xmlns:a16="http://schemas.microsoft.com/office/drawing/2014/main" id="{FF9BDC11-72F4-D843-6E3A-5F60011985EF}"/>
              </a:ext>
            </a:extLst>
          </p:cNvPr>
          <p:cNvSpPr txBox="1"/>
          <p:nvPr/>
        </p:nvSpPr>
        <p:spPr>
          <a:xfrm>
            <a:off x="414685" y="3055906"/>
            <a:ext cx="3171988" cy="369332"/>
          </a:xfrm>
          <a:prstGeom prst="rect">
            <a:avLst/>
          </a:prstGeom>
          <a:noFill/>
        </p:spPr>
        <p:txBody>
          <a:bodyPr wrap="square" rtlCol="0">
            <a:spAutoFit/>
          </a:bodyPr>
          <a:lstStyle/>
          <a:p>
            <a:pPr algn="ctr" defTabSz="457200"/>
            <a:r>
              <a:rPr lang="en-US" dirty="0">
                <a:latin typeface="Times New Roman" panose="02020603050405020304" pitchFamily="18" charset="0"/>
                <a:cs typeface="Times New Roman" panose="02020603050405020304" pitchFamily="18" charset="0"/>
              </a:rPr>
              <a:t>(a) Sharp</a:t>
            </a:r>
          </a:p>
        </p:txBody>
      </p:sp>
      <p:sp>
        <p:nvSpPr>
          <p:cNvPr id="66" name="TextBox 65">
            <a:extLst>
              <a:ext uri="{FF2B5EF4-FFF2-40B4-BE49-F238E27FC236}">
                <a16:creationId xmlns:a16="http://schemas.microsoft.com/office/drawing/2014/main" id="{D6188AB0-5851-8EF4-17DB-3C82D9DB2A71}"/>
              </a:ext>
            </a:extLst>
          </p:cNvPr>
          <p:cNvSpPr txBox="1"/>
          <p:nvPr/>
        </p:nvSpPr>
        <p:spPr>
          <a:xfrm>
            <a:off x="4516220" y="3022034"/>
            <a:ext cx="3171988" cy="369332"/>
          </a:xfrm>
          <a:prstGeom prst="rect">
            <a:avLst/>
          </a:prstGeom>
          <a:noFill/>
        </p:spPr>
        <p:txBody>
          <a:bodyPr wrap="square" rtlCol="0">
            <a:spAutoFit/>
          </a:bodyPr>
          <a:lstStyle/>
          <a:p>
            <a:pPr algn="ctr" defTabSz="457200"/>
            <a:r>
              <a:rPr lang="en-US" dirty="0">
                <a:latin typeface="Times New Roman" panose="02020603050405020304" pitchFamily="18" charset="0"/>
                <a:cs typeface="Times New Roman" panose="02020603050405020304" pitchFamily="18" charset="0"/>
              </a:rPr>
              <a:t>(b) Blur (120 fps)</a:t>
            </a:r>
          </a:p>
        </p:txBody>
      </p:sp>
      <p:sp>
        <p:nvSpPr>
          <p:cNvPr id="67" name="TextBox 66">
            <a:extLst>
              <a:ext uri="{FF2B5EF4-FFF2-40B4-BE49-F238E27FC236}">
                <a16:creationId xmlns:a16="http://schemas.microsoft.com/office/drawing/2014/main" id="{FA44BAA3-CFA3-1224-4923-8AEFDF861310}"/>
              </a:ext>
            </a:extLst>
          </p:cNvPr>
          <p:cNvSpPr txBox="1"/>
          <p:nvPr/>
        </p:nvSpPr>
        <p:spPr>
          <a:xfrm>
            <a:off x="8617755" y="3020523"/>
            <a:ext cx="3171988" cy="369332"/>
          </a:xfrm>
          <a:prstGeom prst="rect">
            <a:avLst/>
          </a:prstGeom>
          <a:noFill/>
        </p:spPr>
        <p:txBody>
          <a:bodyPr wrap="square" rtlCol="0">
            <a:spAutoFit/>
          </a:bodyPr>
          <a:lstStyle/>
          <a:p>
            <a:pPr algn="ctr" defTabSz="457200"/>
            <a:r>
              <a:rPr lang="en-US" dirty="0">
                <a:latin typeface="Times New Roman" panose="02020603050405020304" pitchFamily="18" charset="0"/>
                <a:cs typeface="Times New Roman" panose="02020603050405020304" pitchFamily="18" charset="0"/>
              </a:rPr>
              <a:t>(c) Blur (1920 fps)</a:t>
            </a:r>
          </a:p>
        </p:txBody>
      </p:sp>
      <p:pic>
        <p:nvPicPr>
          <p:cNvPr id="68" name="Picture 67">
            <a:extLst>
              <a:ext uri="{FF2B5EF4-FFF2-40B4-BE49-F238E27FC236}">
                <a16:creationId xmlns:a16="http://schemas.microsoft.com/office/drawing/2014/main" id="{899EDBB4-D881-A0AC-D221-01397883DB6C}"/>
              </a:ext>
            </a:extLst>
          </p:cNvPr>
          <p:cNvPicPr>
            <a:picLocks noChangeAspect="1"/>
          </p:cNvPicPr>
          <p:nvPr/>
        </p:nvPicPr>
        <p:blipFill>
          <a:blip r:embed="rId12"/>
          <a:stretch>
            <a:fillRect/>
          </a:stretch>
        </p:blipFill>
        <p:spPr>
          <a:xfrm>
            <a:off x="7668437" y="5123771"/>
            <a:ext cx="1791484" cy="1007710"/>
          </a:xfrm>
          <a:prstGeom prst="rect">
            <a:avLst/>
          </a:prstGeom>
          <a:noFill/>
          <a:ln w="25400">
            <a:solidFill>
              <a:srgbClr val="FFC000"/>
            </a:solidFill>
          </a:ln>
        </p:spPr>
      </p:pic>
      <p:pic>
        <p:nvPicPr>
          <p:cNvPr id="69" name="Picture 68">
            <a:extLst>
              <a:ext uri="{FF2B5EF4-FFF2-40B4-BE49-F238E27FC236}">
                <a16:creationId xmlns:a16="http://schemas.microsoft.com/office/drawing/2014/main" id="{70566159-D3CB-5096-B427-77F8CB6295BC}"/>
              </a:ext>
            </a:extLst>
          </p:cNvPr>
          <p:cNvPicPr>
            <a:picLocks noChangeAspect="1"/>
          </p:cNvPicPr>
          <p:nvPr/>
        </p:nvPicPr>
        <p:blipFill>
          <a:blip r:embed="rId13"/>
          <a:stretch>
            <a:fillRect/>
          </a:stretch>
        </p:blipFill>
        <p:spPr>
          <a:xfrm>
            <a:off x="2727305" y="3734011"/>
            <a:ext cx="1793524" cy="1008858"/>
          </a:xfrm>
          <a:prstGeom prst="rect">
            <a:avLst/>
          </a:prstGeom>
          <a:noFill/>
          <a:ln w="25400">
            <a:solidFill>
              <a:srgbClr val="00B0F0"/>
            </a:solidFill>
          </a:ln>
        </p:spPr>
      </p:pic>
      <p:pic>
        <p:nvPicPr>
          <p:cNvPr id="70" name="Picture 69">
            <a:extLst>
              <a:ext uri="{FF2B5EF4-FFF2-40B4-BE49-F238E27FC236}">
                <a16:creationId xmlns:a16="http://schemas.microsoft.com/office/drawing/2014/main" id="{EBBA6C2E-0F18-3CF7-DDBA-7F572D47166D}"/>
              </a:ext>
            </a:extLst>
          </p:cNvPr>
          <p:cNvPicPr>
            <a:picLocks noChangeAspect="1"/>
          </p:cNvPicPr>
          <p:nvPr/>
        </p:nvPicPr>
        <p:blipFill>
          <a:blip r:embed="rId14"/>
          <a:stretch>
            <a:fillRect/>
          </a:stretch>
        </p:blipFill>
        <p:spPr>
          <a:xfrm>
            <a:off x="2727305" y="5123419"/>
            <a:ext cx="1793524" cy="1008858"/>
          </a:xfrm>
          <a:prstGeom prst="rect">
            <a:avLst/>
          </a:prstGeom>
          <a:noFill/>
          <a:ln w="25400">
            <a:solidFill>
              <a:srgbClr val="FFC000"/>
            </a:solidFill>
          </a:ln>
        </p:spPr>
      </p:pic>
    </p:spTree>
    <p:extLst>
      <p:ext uri="{BB962C8B-B14F-4D97-AF65-F5344CB8AC3E}">
        <p14:creationId xmlns:p14="http://schemas.microsoft.com/office/powerpoint/2010/main" val="1808336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a:extLst>
              <a:ext uri="{FF2B5EF4-FFF2-40B4-BE49-F238E27FC236}">
                <a16:creationId xmlns:a16="http://schemas.microsoft.com/office/drawing/2014/main" id="{929B6C33-650F-043D-ABBF-9E8A6E733DE5}"/>
              </a:ext>
            </a:extLst>
          </p:cNvPr>
          <p:cNvSpPr>
            <a:spLocks noGrp="1"/>
          </p:cNvSpPr>
          <p:nvPr>
            <p:ph type="title"/>
          </p:nvPr>
        </p:nvSpPr>
        <p:spPr>
          <a:xfrm>
            <a:off x="527381" y="214290"/>
            <a:ext cx="10363200" cy="914400"/>
          </a:xfrm>
        </p:spPr>
        <p:txBody>
          <a:bodyPr/>
          <a:lstStyle/>
          <a:p>
            <a:r>
              <a:rPr lang="en-IN" dirty="0">
                <a:latin typeface="Bookman Old Style" panose="02050604050505020204" pitchFamily="18" charset="0"/>
              </a:rPr>
              <a:t>Moire Examples</a:t>
            </a:r>
            <a:endParaRPr lang="en-US" dirty="0"/>
          </a:p>
        </p:txBody>
      </p:sp>
      <p:pic>
        <p:nvPicPr>
          <p:cNvPr id="46" name="Picture 45">
            <a:extLst>
              <a:ext uri="{FF2B5EF4-FFF2-40B4-BE49-F238E27FC236}">
                <a16:creationId xmlns:a16="http://schemas.microsoft.com/office/drawing/2014/main" id="{DF135A9F-2163-471A-0B84-28BACE33B9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35862" y="1165992"/>
            <a:ext cx="2499738" cy="2499738"/>
          </a:xfrm>
          <a:prstGeom prst="rect">
            <a:avLst/>
          </a:prstGeom>
        </p:spPr>
      </p:pic>
      <p:sp>
        <p:nvSpPr>
          <p:cNvPr id="65" name="TextBox 64">
            <a:extLst>
              <a:ext uri="{FF2B5EF4-FFF2-40B4-BE49-F238E27FC236}">
                <a16:creationId xmlns:a16="http://schemas.microsoft.com/office/drawing/2014/main" id="{FF9BDC11-72F4-D843-6E3A-5F60011985EF}"/>
              </a:ext>
            </a:extLst>
          </p:cNvPr>
          <p:cNvSpPr txBox="1"/>
          <p:nvPr/>
        </p:nvSpPr>
        <p:spPr>
          <a:xfrm>
            <a:off x="2472086" y="4176707"/>
            <a:ext cx="3171988" cy="369332"/>
          </a:xfrm>
          <a:prstGeom prst="rect">
            <a:avLst/>
          </a:prstGeom>
          <a:noFill/>
        </p:spPr>
        <p:txBody>
          <a:bodyPr wrap="square" rtlCol="0">
            <a:spAutoFit/>
          </a:bodyPr>
          <a:lstStyle/>
          <a:p>
            <a:pPr algn="ctr" defTabSz="457200"/>
            <a:r>
              <a:rPr lang="en-US" dirty="0">
                <a:latin typeface="Bookman Old Style" panose="02050604050505020204" pitchFamily="18" charset="0"/>
                <a:cs typeface="Times New Roman" panose="02020603050405020304" pitchFamily="18" charset="0"/>
              </a:rPr>
              <a:t>Sharp</a:t>
            </a:r>
          </a:p>
        </p:txBody>
      </p:sp>
      <p:pic>
        <p:nvPicPr>
          <p:cNvPr id="2" name="Picture 1">
            <a:extLst>
              <a:ext uri="{FF2B5EF4-FFF2-40B4-BE49-F238E27FC236}">
                <a16:creationId xmlns:a16="http://schemas.microsoft.com/office/drawing/2014/main" id="{2C539511-C088-BD9A-2F93-82DCD54F21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41065" y="1165992"/>
            <a:ext cx="2499738" cy="2499738"/>
          </a:xfrm>
          <a:prstGeom prst="rect">
            <a:avLst/>
          </a:prstGeom>
        </p:spPr>
      </p:pic>
      <p:sp>
        <p:nvSpPr>
          <p:cNvPr id="3" name="TextBox 2">
            <a:extLst>
              <a:ext uri="{FF2B5EF4-FFF2-40B4-BE49-F238E27FC236}">
                <a16:creationId xmlns:a16="http://schemas.microsoft.com/office/drawing/2014/main" id="{56D9E346-5A0D-D81B-D830-716E15E22BE0}"/>
              </a:ext>
            </a:extLst>
          </p:cNvPr>
          <p:cNvSpPr txBox="1"/>
          <p:nvPr/>
        </p:nvSpPr>
        <p:spPr>
          <a:xfrm>
            <a:off x="6177289" y="4176707"/>
            <a:ext cx="3171988" cy="369332"/>
          </a:xfrm>
          <a:prstGeom prst="rect">
            <a:avLst/>
          </a:prstGeom>
          <a:noFill/>
        </p:spPr>
        <p:txBody>
          <a:bodyPr wrap="square" rtlCol="0">
            <a:spAutoFit/>
          </a:bodyPr>
          <a:lstStyle/>
          <a:p>
            <a:pPr algn="ctr" defTabSz="457200"/>
            <a:r>
              <a:rPr lang="en-US" dirty="0">
                <a:latin typeface="Bookman Old Style" panose="02050604050505020204" pitchFamily="18" charset="0"/>
                <a:cs typeface="Times New Roman" panose="02020603050405020304" pitchFamily="18" charset="0"/>
              </a:rPr>
              <a:t>Moire</a:t>
            </a:r>
          </a:p>
        </p:txBody>
      </p:sp>
      <p:pic>
        <p:nvPicPr>
          <p:cNvPr id="4" name="Picture 3">
            <a:extLst>
              <a:ext uri="{FF2B5EF4-FFF2-40B4-BE49-F238E27FC236}">
                <a16:creationId xmlns:a16="http://schemas.microsoft.com/office/drawing/2014/main" id="{1C1359C1-BEFF-3C57-6912-0721A5BB80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35862" y="3829574"/>
            <a:ext cx="2499738" cy="2499738"/>
          </a:xfrm>
          <a:prstGeom prst="rect">
            <a:avLst/>
          </a:prstGeom>
        </p:spPr>
      </p:pic>
      <p:sp>
        <p:nvSpPr>
          <p:cNvPr id="5" name="TextBox 4">
            <a:extLst>
              <a:ext uri="{FF2B5EF4-FFF2-40B4-BE49-F238E27FC236}">
                <a16:creationId xmlns:a16="http://schemas.microsoft.com/office/drawing/2014/main" id="{CEA69B48-B592-6F4F-0EAF-4F2AD427B546}"/>
              </a:ext>
            </a:extLst>
          </p:cNvPr>
          <p:cNvSpPr txBox="1"/>
          <p:nvPr/>
        </p:nvSpPr>
        <p:spPr>
          <a:xfrm>
            <a:off x="2472086" y="6384919"/>
            <a:ext cx="3171988" cy="369332"/>
          </a:xfrm>
          <a:prstGeom prst="rect">
            <a:avLst/>
          </a:prstGeom>
          <a:noFill/>
        </p:spPr>
        <p:txBody>
          <a:bodyPr wrap="square" rtlCol="0">
            <a:spAutoFit/>
          </a:bodyPr>
          <a:lstStyle/>
          <a:p>
            <a:pPr algn="ctr" defTabSz="457200"/>
            <a:r>
              <a:rPr lang="en-US" dirty="0">
                <a:latin typeface="Bookman Old Style" panose="02050604050505020204" pitchFamily="18" charset="0"/>
                <a:cs typeface="Times New Roman" panose="02020603050405020304" pitchFamily="18" charset="0"/>
              </a:rPr>
              <a:t>Sharp</a:t>
            </a:r>
          </a:p>
        </p:txBody>
      </p:sp>
      <p:pic>
        <p:nvPicPr>
          <p:cNvPr id="6" name="Picture 5">
            <a:extLst>
              <a:ext uri="{FF2B5EF4-FFF2-40B4-BE49-F238E27FC236}">
                <a16:creationId xmlns:a16="http://schemas.microsoft.com/office/drawing/2014/main" id="{B3E148E5-09B1-DF68-BE4B-6BBE497E0E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41065" y="3829574"/>
            <a:ext cx="2499738" cy="2499738"/>
          </a:xfrm>
          <a:prstGeom prst="rect">
            <a:avLst/>
          </a:prstGeom>
        </p:spPr>
      </p:pic>
      <p:sp>
        <p:nvSpPr>
          <p:cNvPr id="7" name="TextBox 6">
            <a:extLst>
              <a:ext uri="{FF2B5EF4-FFF2-40B4-BE49-F238E27FC236}">
                <a16:creationId xmlns:a16="http://schemas.microsoft.com/office/drawing/2014/main" id="{9F9E9CC1-A22B-6D62-B6E3-D0212C1C4E93}"/>
              </a:ext>
            </a:extLst>
          </p:cNvPr>
          <p:cNvSpPr txBox="1"/>
          <p:nvPr/>
        </p:nvSpPr>
        <p:spPr>
          <a:xfrm>
            <a:off x="6177289" y="6384919"/>
            <a:ext cx="3171988" cy="369332"/>
          </a:xfrm>
          <a:prstGeom prst="rect">
            <a:avLst/>
          </a:prstGeom>
          <a:noFill/>
        </p:spPr>
        <p:txBody>
          <a:bodyPr wrap="square" rtlCol="0">
            <a:spAutoFit/>
          </a:bodyPr>
          <a:lstStyle/>
          <a:p>
            <a:pPr algn="ctr" defTabSz="457200"/>
            <a:r>
              <a:rPr lang="en-US" dirty="0">
                <a:latin typeface="Bookman Old Style" panose="02050604050505020204" pitchFamily="18" charset="0"/>
                <a:cs typeface="Times New Roman" panose="02020603050405020304" pitchFamily="18" charset="0"/>
              </a:rPr>
              <a:t>Moire</a:t>
            </a:r>
          </a:p>
        </p:txBody>
      </p:sp>
    </p:spTree>
    <p:extLst>
      <p:ext uri="{BB962C8B-B14F-4D97-AF65-F5344CB8AC3E}">
        <p14:creationId xmlns:p14="http://schemas.microsoft.com/office/powerpoint/2010/main" val="2600785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a:xfrm>
            <a:off x="838200" y="365125"/>
            <a:ext cx="11216148" cy="1325563"/>
          </a:xfrm>
        </p:spPr>
        <p:txBody>
          <a:bodyPr/>
          <a:lstStyle/>
          <a:p>
            <a:r>
              <a:rPr lang="en-IN" dirty="0">
                <a:latin typeface="Bookman Old Style" panose="02050604050505020204" pitchFamily="18" charset="0"/>
              </a:rPr>
              <a:t>Creativity</a:t>
            </a:r>
          </a:p>
        </p:txBody>
      </p:sp>
      <p:pic>
        <p:nvPicPr>
          <p:cNvPr id="4" name="Picture 3">
            <a:extLst>
              <a:ext uri="{FF2B5EF4-FFF2-40B4-BE49-F238E27FC236}">
                <a16:creationId xmlns:a16="http://schemas.microsoft.com/office/drawing/2014/main" id="{1687A59F-5072-4494-808E-8AC1A98210AC}"/>
              </a:ext>
            </a:extLst>
          </p:cNvPr>
          <p:cNvPicPr>
            <a:picLocks noChangeAspect="1"/>
          </p:cNvPicPr>
          <p:nvPr/>
        </p:nvPicPr>
        <p:blipFill>
          <a:blip r:embed="rId2"/>
          <a:stretch>
            <a:fillRect/>
          </a:stretch>
        </p:blipFill>
        <p:spPr>
          <a:xfrm>
            <a:off x="530798" y="1470701"/>
            <a:ext cx="4965330" cy="4247370"/>
          </a:xfrm>
          <a:prstGeom prst="rect">
            <a:avLst/>
          </a:prstGeom>
        </p:spPr>
      </p:pic>
      <p:sp>
        <p:nvSpPr>
          <p:cNvPr id="9" name="TextBox 8">
            <a:extLst>
              <a:ext uri="{FF2B5EF4-FFF2-40B4-BE49-F238E27FC236}">
                <a16:creationId xmlns:a16="http://schemas.microsoft.com/office/drawing/2014/main" id="{A965CB38-2A63-4315-B0ED-42D48F1ACE0A}"/>
              </a:ext>
            </a:extLst>
          </p:cNvPr>
          <p:cNvSpPr txBox="1"/>
          <p:nvPr/>
        </p:nvSpPr>
        <p:spPr>
          <a:xfrm>
            <a:off x="530798" y="5902737"/>
            <a:ext cx="4659549" cy="369332"/>
          </a:xfrm>
          <a:prstGeom prst="rect">
            <a:avLst/>
          </a:prstGeom>
          <a:noFill/>
        </p:spPr>
        <p:txBody>
          <a:bodyPr wrap="square" rtlCol="0">
            <a:spAutoFit/>
          </a:bodyPr>
          <a:lstStyle/>
          <a:p>
            <a:pPr algn="ctr"/>
            <a:r>
              <a:rPr lang="en-IN" dirty="0"/>
              <a:t>Generate images from captions</a:t>
            </a:r>
          </a:p>
        </p:txBody>
      </p:sp>
      <p:pic>
        <p:nvPicPr>
          <p:cNvPr id="9218" name="Picture 2" descr="AI art and design: from deep dream to GANs - Codemotion Magazine">
            <a:extLst>
              <a:ext uri="{FF2B5EF4-FFF2-40B4-BE49-F238E27FC236}">
                <a16:creationId xmlns:a16="http://schemas.microsoft.com/office/drawing/2014/main" id="{34803E80-FFFD-493F-A9A4-A79789992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027" y="1470701"/>
            <a:ext cx="6245322" cy="416149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53EE97B-8F90-4D88-A82B-955608DF1230}"/>
              </a:ext>
            </a:extLst>
          </p:cNvPr>
          <p:cNvSpPr txBox="1"/>
          <p:nvPr/>
        </p:nvSpPr>
        <p:spPr>
          <a:xfrm>
            <a:off x="6626798" y="5718071"/>
            <a:ext cx="4659549" cy="369332"/>
          </a:xfrm>
          <a:prstGeom prst="rect">
            <a:avLst/>
          </a:prstGeom>
          <a:noFill/>
        </p:spPr>
        <p:txBody>
          <a:bodyPr wrap="square" rtlCol="0">
            <a:spAutoFit/>
          </a:bodyPr>
          <a:lstStyle/>
          <a:p>
            <a:pPr algn="ctr"/>
            <a:r>
              <a:rPr lang="en-IN" dirty="0"/>
              <a:t>Art Work by GAN</a:t>
            </a:r>
          </a:p>
        </p:txBody>
      </p:sp>
      <p:sp>
        <p:nvSpPr>
          <p:cNvPr id="10" name="TextBox 9">
            <a:extLst>
              <a:ext uri="{FF2B5EF4-FFF2-40B4-BE49-F238E27FC236}">
                <a16:creationId xmlns:a16="http://schemas.microsoft.com/office/drawing/2014/main" id="{335079D1-D549-48FF-A73A-D94093A4F713}"/>
              </a:ext>
            </a:extLst>
          </p:cNvPr>
          <p:cNvSpPr txBox="1"/>
          <p:nvPr/>
        </p:nvSpPr>
        <p:spPr>
          <a:xfrm>
            <a:off x="530798" y="6272069"/>
            <a:ext cx="11436551" cy="369332"/>
          </a:xfrm>
          <a:prstGeom prst="rect">
            <a:avLst/>
          </a:prstGeom>
          <a:noFill/>
        </p:spPr>
        <p:txBody>
          <a:bodyPr wrap="square" rtlCol="0">
            <a:spAutoFit/>
          </a:bodyPr>
          <a:lstStyle/>
          <a:p>
            <a:r>
              <a:rPr lang="en-IN" dirty="0"/>
              <a:t>GANs are also used for creative applications like generating images based on a caption and creating new artwork</a:t>
            </a:r>
          </a:p>
        </p:txBody>
      </p:sp>
    </p:spTree>
    <p:extLst>
      <p:ext uri="{BB962C8B-B14F-4D97-AF65-F5344CB8AC3E}">
        <p14:creationId xmlns:p14="http://schemas.microsoft.com/office/powerpoint/2010/main" val="2339034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AC83-081C-4671-847C-22403E966D49}"/>
              </a:ext>
            </a:extLst>
          </p:cNvPr>
          <p:cNvSpPr>
            <a:spLocks noGrp="1"/>
          </p:cNvSpPr>
          <p:nvPr>
            <p:ph type="title"/>
          </p:nvPr>
        </p:nvSpPr>
        <p:spPr/>
        <p:txBody>
          <a:bodyPr/>
          <a:lstStyle/>
          <a:p>
            <a:r>
              <a:rPr lang="en-IN" dirty="0">
                <a:latin typeface="Bookman Old Style" panose="02050604050505020204" pitchFamily="18" charset="0"/>
              </a:rPr>
              <a:t>Computer Vision: Other Research</a:t>
            </a:r>
          </a:p>
        </p:txBody>
      </p:sp>
      <p:sp>
        <p:nvSpPr>
          <p:cNvPr id="3" name="Content Placeholder 2">
            <a:extLst>
              <a:ext uri="{FF2B5EF4-FFF2-40B4-BE49-F238E27FC236}">
                <a16:creationId xmlns:a16="http://schemas.microsoft.com/office/drawing/2014/main" id="{52538970-6D62-43E8-9390-EA0D476901D9}"/>
              </a:ext>
            </a:extLst>
          </p:cNvPr>
          <p:cNvSpPr>
            <a:spLocks noGrp="1"/>
          </p:cNvSpPr>
          <p:nvPr>
            <p:ph idx="1"/>
          </p:nvPr>
        </p:nvSpPr>
        <p:spPr/>
        <p:txBody>
          <a:bodyPr/>
          <a:lstStyle/>
          <a:p>
            <a:r>
              <a:rPr lang="en-IN" dirty="0">
                <a:latin typeface="Gill Sans MT" panose="020B0502020104020203" pitchFamily="34" charset="0"/>
              </a:rPr>
              <a:t>3D Reconstruction</a:t>
            </a:r>
          </a:p>
          <a:p>
            <a:r>
              <a:rPr lang="en-IN" dirty="0">
                <a:latin typeface="Gill Sans MT" panose="020B0502020104020203" pitchFamily="34" charset="0"/>
              </a:rPr>
              <a:t>Embedded Vision</a:t>
            </a:r>
          </a:p>
          <a:p>
            <a:r>
              <a:rPr lang="en-IN" dirty="0">
                <a:latin typeface="Gill Sans MT" panose="020B0502020104020203" pitchFamily="34" charset="0"/>
              </a:rPr>
              <a:t>Explainable AI in computer vision</a:t>
            </a:r>
          </a:p>
          <a:p>
            <a:r>
              <a:rPr lang="en-IN" dirty="0">
                <a:latin typeface="Gill Sans MT" panose="020B0502020104020203" pitchFamily="34" charset="0"/>
              </a:rPr>
              <a:t>Single Shot and Zero Shot Recognition</a:t>
            </a:r>
          </a:p>
          <a:p>
            <a:r>
              <a:rPr lang="en-IN" dirty="0">
                <a:latin typeface="Gill Sans MT" panose="020B0502020104020203" pitchFamily="34" charset="0"/>
              </a:rPr>
              <a:t>Fake Image/Video Detection</a:t>
            </a:r>
          </a:p>
        </p:txBody>
      </p:sp>
    </p:spTree>
    <p:extLst>
      <p:ext uri="{BB962C8B-B14F-4D97-AF65-F5344CB8AC3E}">
        <p14:creationId xmlns:p14="http://schemas.microsoft.com/office/powerpoint/2010/main" val="735498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AB46-176C-4CAD-96BA-1FAF74495B2D}"/>
              </a:ext>
            </a:extLst>
          </p:cNvPr>
          <p:cNvSpPr>
            <a:spLocks noGrp="1"/>
          </p:cNvSpPr>
          <p:nvPr>
            <p:ph type="title"/>
          </p:nvPr>
        </p:nvSpPr>
        <p:spPr>
          <a:xfrm>
            <a:off x="838200" y="365125"/>
            <a:ext cx="11216148" cy="1325563"/>
          </a:xfrm>
        </p:spPr>
        <p:txBody>
          <a:bodyPr/>
          <a:lstStyle/>
          <a:p>
            <a:r>
              <a:rPr lang="en" dirty="0">
                <a:latin typeface="Gill Sans MT" panose="020B0502020104020203" pitchFamily="34" charset="0"/>
              </a:rPr>
              <a:t>3D reconstruction</a:t>
            </a:r>
            <a:endParaRPr lang="en-IN" dirty="0">
              <a:latin typeface="Gill Sans MT" panose="020B0502020104020203" pitchFamily="34" charset="0"/>
            </a:endParaRPr>
          </a:p>
        </p:txBody>
      </p:sp>
      <p:pic>
        <p:nvPicPr>
          <p:cNvPr id="8" name="Google Shape;142;p26" descr="bird_s.gif">
            <a:extLst>
              <a:ext uri="{FF2B5EF4-FFF2-40B4-BE49-F238E27FC236}">
                <a16:creationId xmlns:a16="http://schemas.microsoft.com/office/drawing/2014/main" id="{8994752A-4973-4578-9228-556C647496FE}"/>
              </a:ext>
            </a:extLst>
          </p:cNvPr>
          <p:cNvPicPr preferRelativeResize="0">
            <a:picLocks/>
          </p:cNvPicPr>
          <p:nvPr/>
        </p:nvPicPr>
        <p:blipFill rotWithShape="1">
          <a:blip r:embed="rId2">
            <a:alphaModFix/>
          </a:blip>
          <a:srcRect/>
          <a:stretch/>
        </p:blipFill>
        <p:spPr>
          <a:xfrm>
            <a:off x="6258470" y="1851626"/>
            <a:ext cx="5308944" cy="3601655"/>
          </a:xfrm>
          <a:prstGeom prst="rect">
            <a:avLst/>
          </a:prstGeom>
          <a:noFill/>
          <a:ln>
            <a:noFill/>
          </a:ln>
        </p:spPr>
      </p:pic>
      <p:pic>
        <p:nvPicPr>
          <p:cNvPr id="9" name="Google Shape;143;p26" descr="Screenshot 2017-04-17 15.20.13.png">
            <a:extLst>
              <a:ext uri="{FF2B5EF4-FFF2-40B4-BE49-F238E27FC236}">
                <a16:creationId xmlns:a16="http://schemas.microsoft.com/office/drawing/2014/main" id="{4FD50974-BBC1-488F-82A8-917AC551B843}"/>
              </a:ext>
            </a:extLst>
          </p:cNvPr>
          <p:cNvPicPr preferRelativeResize="0"/>
          <p:nvPr/>
        </p:nvPicPr>
        <p:blipFill rotWithShape="1">
          <a:blip r:embed="rId3">
            <a:alphaModFix/>
          </a:blip>
          <a:srcRect/>
          <a:stretch/>
        </p:blipFill>
        <p:spPr>
          <a:xfrm>
            <a:off x="1022863" y="1387427"/>
            <a:ext cx="4748673" cy="4226792"/>
          </a:xfrm>
          <a:prstGeom prst="rect">
            <a:avLst/>
          </a:prstGeom>
          <a:noFill/>
          <a:ln>
            <a:noFill/>
          </a:ln>
        </p:spPr>
      </p:pic>
      <p:sp>
        <p:nvSpPr>
          <p:cNvPr id="11" name="TextBox 10">
            <a:extLst>
              <a:ext uri="{FF2B5EF4-FFF2-40B4-BE49-F238E27FC236}">
                <a16:creationId xmlns:a16="http://schemas.microsoft.com/office/drawing/2014/main" id="{13CD061C-CF53-4805-9E75-5DCFD12B220E}"/>
              </a:ext>
            </a:extLst>
          </p:cNvPr>
          <p:cNvSpPr txBox="1"/>
          <p:nvPr/>
        </p:nvSpPr>
        <p:spPr>
          <a:xfrm>
            <a:off x="541011" y="6031210"/>
            <a:ext cx="11434917" cy="461665"/>
          </a:xfrm>
          <a:prstGeom prst="rect">
            <a:avLst/>
          </a:prstGeom>
          <a:noFill/>
        </p:spPr>
        <p:txBody>
          <a:bodyPr wrap="square">
            <a:spAutoFit/>
          </a:bodyPr>
          <a:lstStyle/>
          <a:p>
            <a:pPr lvl="1" algn="l" rtl="0">
              <a:spcBef>
                <a:spcPts val="0"/>
              </a:spcBef>
              <a:spcAft>
                <a:spcPts val="0"/>
              </a:spcAft>
              <a:buClr>
                <a:schemeClr val="dk1"/>
              </a:buClr>
              <a:buSzPts val="2800"/>
            </a:pPr>
            <a:r>
              <a:rPr lang="en-US" sz="2400" dirty="0">
                <a:latin typeface="Gill Sans MT" panose="020B0502020104020203" pitchFamily="34" charset="0"/>
              </a:rPr>
              <a:t>Recover the 3D properties of a geometric entity from its 2D images</a:t>
            </a:r>
          </a:p>
        </p:txBody>
      </p:sp>
    </p:spTree>
    <p:extLst>
      <p:ext uri="{BB962C8B-B14F-4D97-AF65-F5344CB8AC3E}">
        <p14:creationId xmlns:p14="http://schemas.microsoft.com/office/powerpoint/2010/main" val="283834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FBE584B3-BE85-4F01-1338-B1B251FA3554}"/>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1267" name="Slide Number Placeholder 5">
            <a:extLst>
              <a:ext uri="{FF2B5EF4-FFF2-40B4-BE49-F238E27FC236}">
                <a16:creationId xmlns:a16="http://schemas.microsoft.com/office/drawing/2014/main" id="{6908519C-1134-CB69-C1F9-0373B5DDA06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5EE0FD5-AD41-4956-B28A-7F57B743F895}" type="slidenum">
              <a:rPr lang="en-US" altLang="en-US">
                <a:latin typeface="Arial" panose="020B0604020202020204" pitchFamily="34" charset="0"/>
              </a:rPr>
              <a:pPr/>
              <a:t>4</a:t>
            </a:fld>
            <a:endParaRPr lang="en-US" altLang="en-US">
              <a:latin typeface="Arial" panose="020B0604020202020204" pitchFamily="34" charset="0"/>
            </a:endParaRPr>
          </a:p>
        </p:txBody>
      </p:sp>
      <p:sp>
        <p:nvSpPr>
          <p:cNvPr id="242690" name="Rectangle 2">
            <a:extLst>
              <a:ext uri="{FF2B5EF4-FFF2-40B4-BE49-F238E27FC236}">
                <a16:creationId xmlns:a16="http://schemas.microsoft.com/office/drawing/2014/main" id="{F38EEB08-2574-6144-FE34-244ADC1A9C8E}"/>
              </a:ext>
            </a:extLst>
          </p:cNvPr>
          <p:cNvSpPr>
            <a:spLocks noGrp="1" noRot="1" noChangeArrowheads="1"/>
          </p:cNvSpPr>
          <p:nvPr>
            <p:ph type="title"/>
          </p:nvPr>
        </p:nvSpPr>
        <p:spPr/>
        <p:txBody>
          <a:bodyPr/>
          <a:lstStyle/>
          <a:p>
            <a:pPr eaLnBrk="1" hangingPunct="1">
              <a:defRPr/>
            </a:pPr>
            <a:r>
              <a:rPr lang="en-US" altLang="en-US" sz="3200"/>
              <a:t>Example: Image Negatives</a:t>
            </a:r>
          </a:p>
        </p:txBody>
      </p:sp>
      <p:pic>
        <p:nvPicPr>
          <p:cNvPr id="11270" name="Picture 6">
            <a:extLst>
              <a:ext uri="{FF2B5EF4-FFF2-40B4-BE49-F238E27FC236}">
                <a16:creationId xmlns:a16="http://schemas.microsoft.com/office/drawing/2014/main" id="{0A134924-0761-6FBC-0D59-6894C3996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225" y="1411289"/>
            <a:ext cx="7545388"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a:extLst>
              <a:ext uri="{FF2B5EF4-FFF2-40B4-BE49-F238E27FC236}">
                <a16:creationId xmlns:a16="http://schemas.microsoft.com/office/drawing/2014/main" id="{081B5D58-4D31-C612-82F8-802845B8B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7325" y="1462089"/>
            <a:ext cx="1665288" cy="2728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2696" name="Oval 8">
            <a:extLst>
              <a:ext uri="{FF2B5EF4-FFF2-40B4-BE49-F238E27FC236}">
                <a16:creationId xmlns:a16="http://schemas.microsoft.com/office/drawing/2014/main" id="{F81EE33D-B2E9-0676-CF66-8F993759C251}"/>
              </a:ext>
            </a:extLst>
          </p:cNvPr>
          <p:cNvSpPr>
            <a:spLocks noChangeArrowheads="1"/>
          </p:cNvSpPr>
          <p:nvPr/>
        </p:nvSpPr>
        <p:spPr bwMode="auto">
          <a:xfrm>
            <a:off x="3527425" y="4181475"/>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sp>
        <p:nvSpPr>
          <p:cNvPr id="242697" name="Oval 9">
            <a:extLst>
              <a:ext uri="{FF2B5EF4-FFF2-40B4-BE49-F238E27FC236}">
                <a16:creationId xmlns:a16="http://schemas.microsoft.com/office/drawing/2014/main" id="{FE8C9846-60FF-6BC8-396F-9B942F66389B}"/>
              </a:ext>
            </a:extLst>
          </p:cNvPr>
          <p:cNvSpPr>
            <a:spLocks noChangeArrowheads="1"/>
          </p:cNvSpPr>
          <p:nvPr/>
        </p:nvSpPr>
        <p:spPr bwMode="auto">
          <a:xfrm>
            <a:off x="7323138" y="4191000"/>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sp>
        <p:nvSpPr>
          <p:cNvPr id="242698" name="AutoShape 10">
            <a:extLst>
              <a:ext uri="{FF2B5EF4-FFF2-40B4-BE49-F238E27FC236}">
                <a16:creationId xmlns:a16="http://schemas.microsoft.com/office/drawing/2014/main" id="{55C2534E-C8D8-CDB4-EF99-06397AB24D02}"/>
              </a:ext>
            </a:extLst>
          </p:cNvPr>
          <p:cNvSpPr>
            <a:spLocks noChangeArrowheads="1"/>
          </p:cNvSpPr>
          <p:nvPr/>
        </p:nvSpPr>
        <p:spPr bwMode="auto">
          <a:xfrm>
            <a:off x="9290050" y="4513264"/>
            <a:ext cx="1233488" cy="985837"/>
          </a:xfrm>
          <a:prstGeom prst="wedgeEllipseCallout">
            <a:avLst>
              <a:gd name="adj1" fmla="val -137130"/>
              <a:gd name="adj2" fmla="val -19889"/>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a:t>Small lesion</a:t>
            </a:r>
          </a:p>
        </p:txBody>
      </p:sp>
      <p:sp>
        <p:nvSpPr>
          <p:cNvPr id="242699" name="Rectangle 11">
            <a:extLst>
              <a:ext uri="{FF2B5EF4-FFF2-40B4-BE49-F238E27FC236}">
                <a16:creationId xmlns:a16="http://schemas.microsoft.com/office/drawing/2014/main" id="{2EA99641-8ADE-3409-1494-A8DC7F59081A}"/>
              </a:ext>
            </a:extLst>
          </p:cNvPr>
          <p:cNvSpPr>
            <a:spLocks noChangeArrowheads="1"/>
          </p:cNvSpPr>
          <p:nvPr/>
        </p:nvSpPr>
        <p:spPr bwMode="auto">
          <a:xfrm>
            <a:off x="5341755" y="1393825"/>
            <a:ext cx="3773488" cy="4470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xit" presetSubtype="10" fill="hold" nodeType="clickEffect">
                                  <p:stCondLst>
                                    <p:cond delay="0"/>
                                  </p:stCondLst>
                                  <p:childTnLst>
                                    <p:animEffect transition="out" filter="checkerboard(across)">
                                      <p:cBhvr>
                                        <p:cTn id="6" dur="500"/>
                                        <p:tgtEl>
                                          <p:spTgt spid="242699"/>
                                        </p:tgtEl>
                                      </p:cBhvr>
                                    </p:animEffect>
                                    <p:set>
                                      <p:cBhvr>
                                        <p:cTn id="7" dur="1" fill="hold">
                                          <p:stCondLst>
                                            <p:cond delay="499"/>
                                          </p:stCondLst>
                                        </p:cTn>
                                        <p:tgtEl>
                                          <p:spTgt spid="242699"/>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2696"/>
                                        </p:tgtEl>
                                        <p:attrNameLst>
                                          <p:attrName>style.visibility</p:attrName>
                                        </p:attrNameLst>
                                      </p:cBhvr>
                                      <p:to>
                                        <p:strVal val="visible"/>
                                      </p:to>
                                    </p:set>
                                    <p:animEffect transition="in" filter="blinds(horizontal)">
                                      <p:cBhvr>
                                        <p:cTn id="12" dur="500"/>
                                        <p:tgtEl>
                                          <p:spTgt spid="242696"/>
                                        </p:tgtEl>
                                      </p:cBhvr>
                                    </p:animEffect>
                                  </p:childTnLst>
                                </p:cTn>
                              </p:par>
                              <p:par>
                                <p:cTn id="13" presetID="3" presetClass="entr" presetSubtype="10" fill="hold" nodeType="withEffect">
                                  <p:stCondLst>
                                    <p:cond delay="0"/>
                                  </p:stCondLst>
                                  <p:childTnLst>
                                    <p:set>
                                      <p:cBhvr>
                                        <p:cTn id="14" dur="1" fill="hold">
                                          <p:stCondLst>
                                            <p:cond delay="0"/>
                                          </p:stCondLst>
                                        </p:cTn>
                                        <p:tgtEl>
                                          <p:spTgt spid="242697"/>
                                        </p:tgtEl>
                                        <p:attrNameLst>
                                          <p:attrName>style.visibility</p:attrName>
                                        </p:attrNameLst>
                                      </p:cBhvr>
                                      <p:to>
                                        <p:strVal val="visible"/>
                                      </p:to>
                                    </p:set>
                                    <p:animEffect transition="in" filter="blinds(horizontal)">
                                      <p:cBhvr>
                                        <p:cTn id="15" dur="500"/>
                                        <p:tgtEl>
                                          <p:spTgt spid="242697"/>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2698"/>
                                        </p:tgtEl>
                                        <p:attrNameLst>
                                          <p:attrName>style.visibility</p:attrName>
                                        </p:attrNameLst>
                                      </p:cBhvr>
                                      <p:to>
                                        <p:strVal val="visible"/>
                                      </p:to>
                                    </p:set>
                                    <p:animEffect transition="in" filter="diamond(in)">
                                      <p:cBhvr>
                                        <p:cTn id="18" dur="2000"/>
                                        <p:tgtEl>
                                          <p:spTgt spid="242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609600" y="274637"/>
            <a:ext cx="10972800" cy="1143200"/>
          </a:xfrm>
          <a:prstGeom prst="rect">
            <a:avLst/>
          </a:prstGeom>
        </p:spPr>
        <p:txBody>
          <a:bodyPr spcFirstLastPara="1" vert="horz" wrap="square" lIns="121900" tIns="60933" rIns="121900" bIns="60933" rtlCol="0" anchor="ctr" anchorCtr="0">
            <a:noAutofit/>
          </a:bodyPr>
          <a:lstStyle/>
          <a:p>
            <a:pPr>
              <a:spcBef>
                <a:spcPts val="0"/>
              </a:spcBef>
            </a:pPr>
            <a:r>
              <a:rPr lang="en" dirty="0">
                <a:latin typeface="Gill Sans MT" panose="020B0502020104020203" pitchFamily="34" charset="0"/>
              </a:rPr>
              <a:t>3D reconstruction</a:t>
            </a:r>
            <a:endParaRPr dirty="0"/>
          </a:p>
        </p:txBody>
      </p:sp>
      <p:sp>
        <p:nvSpPr>
          <p:cNvPr id="163" name="Google Shape;163;p29"/>
          <p:cNvSpPr txBox="1">
            <a:spLocks noGrp="1"/>
          </p:cNvSpPr>
          <p:nvPr>
            <p:ph type="body" idx="1"/>
          </p:nvPr>
        </p:nvSpPr>
        <p:spPr>
          <a:xfrm>
            <a:off x="537933" y="1369883"/>
            <a:ext cx="10972800" cy="2012663"/>
          </a:xfrm>
          <a:prstGeom prst="rect">
            <a:avLst/>
          </a:prstGeom>
        </p:spPr>
        <p:txBody>
          <a:bodyPr spcFirstLastPara="1" vert="horz" wrap="square" lIns="121900" tIns="60933" rIns="121900" bIns="60933" rtlCol="0" anchor="t" anchorCtr="0">
            <a:noAutofit/>
          </a:bodyPr>
          <a:lstStyle/>
          <a:p>
            <a:pPr marL="101598" indent="0">
              <a:spcBef>
                <a:spcPts val="480"/>
              </a:spcBef>
              <a:buSzPts val="2400"/>
              <a:buNone/>
            </a:pPr>
            <a:r>
              <a:rPr lang="en" sz="3200" dirty="0"/>
              <a:t>3D reconstruction can be done from</a:t>
            </a:r>
          </a:p>
          <a:p>
            <a:pPr marL="609585" indent="-507987">
              <a:spcBef>
                <a:spcPts val="480"/>
              </a:spcBef>
              <a:buSzPts val="2400"/>
            </a:pPr>
            <a:r>
              <a:rPr lang="en" sz="3200" dirty="0"/>
              <a:t>Single image - monocular cue:shade, texture</a:t>
            </a:r>
            <a:endParaRPr sz="3200" dirty="0"/>
          </a:p>
          <a:p>
            <a:pPr marL="609585" indent="-507987">
              <a:spcBef>
                <a:spcPts val="0"/>
              </a:spcBef>
              <a:buSzPts val="2400"/>
            </a:pPr>
            <a:r>
              <a:rPr lang="en" sz="3200" dirty="0"/>
              <a:t>Two images - computational stereo</a:t>
            </a:r>
            <a:endParaRPr sz="3200" dirty="0"/>
          </a:p>
          <a:p>
            <a:pPr marL="609585" indent="-507987">
              <a:spcBef>
                <a:spcPts val="0"/>
              </a:spcBef>
              <a:buSzPts val="2400"/>
            </a:pPr>
            <a:r>
              <a:rPr lang="en" sz="3200" dirty="0"/>
              <a:t>Multiple images - Structure From Motion</a:t>
            </a:r>
            <a:endParaRPr sz="3200" dirty="0"/>
          </a:p>
          <a:p>
            <a:pPr marL="0" indent="0">
              <a:spcBef>
                <a:spcPts val="480"/>
              </a:spcBef>
              <a:buNone/>
            </a:pPr>
            <a:endParaRPr sz="3200" dirty="0"/>
          </a:p>
        </p:txBody>
      </p:sp>
      <p:pic>
        <p:nvPicPr>
          <p:cNvPr id="164" name="Google Shape;164;p29" descr="download (7).jpg"/>
          <p:cNvPicPr preferRelativeResize="0"/>
          <p:nvPr/>
        </p:nvPicPr>
        <p:blipFill rotWithShape="1">
          <a:blip r:embed="rId3">
            <a:alphaModFix/>
          </a:blip>
          <a:srcRect/>
          <a:stretch/>
        </p:blipFill>
        <p:spPr>
          <a:xfrm rot="-5400000">
            <a:off x="8887508" y="3507547"/>
            <a:ext cx="2416767" cy="2166767"/>
          </a:xfrm>
          <a:prstGeom prst="rect">
            <a:avLst/>
          </a:prstGeom>
          <a:noFill/>
          <a:ln>
            <a:noFill/>
          </a:ln>
        </p:spPr>
      </p:pic>
      <p:pic>
        <p:nvPicPr>
          <p:cNvPr id="165" name="Google Shape;165;p29" descr="download (8).jpg"/>
          <p:cNvPicPr preferRelativeResize="0"/>
          <p:nvPr/>
        </p:nvPicPr>
        <p:blipFill rotWithShape="1">
          <a:blip r:embed="rId4">
            <a:alphaModFix/>
          </a:blip>
          <a:srcRect/>
          <a:stretch/>
        </p:blipFill>
        <p:spPr>
          <a:xfrm>
            <a:off x="1128265" y="3632881"/>
            <a:ext cx="6253067" cy="21664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609600" y="274637"/>
            <a:ext cx="10972800" cy="1143200"/>
          </a:xfrm>
          <a:prstGeom prst="rect">
            <a:avLst/>
          </a:prstGeom>
        </p:spPr>
        <p:txBody>
          <a:bodyPr spcFirstLastPara="1" vert="horz" wrap="square" lIns="121900" tIns="60933" rIns="121900" bIns="60933" rtlCol="0" anchor="ctr" anchorCtr="0">
            <a:noAutofit/>
          </a:bodyPr>
          <a:lstStyle/>
          <a:p>
            <a:pPr>
              <a:spcBef>
                <a:spcPts val="0"/>
              </a:spcBef>
            </a:pPr>
            <a:r>
              <a:rPr lang="en" dirty="0">
                <a:latin typeface="Gill Sans MT" panose="020B0502020104020203" pitchFamily="34" charset="0"/>
              </a:rPr>
              <a:t>3D reconstruction: Application in Medical Imaging</a:t>
            </a:r>
            <a:endParaRPr dirty="0"/>
          </a:p>
        </p:txBody>
      </p:sp>
      <p:pic>
        <p:nvPicPr>
          <p:cNvPr id="8" name="Google Shape;172;p30">
            <a:extLst>
              <a:ext uri="{FF2B5EF4-FFF2-40B4-BE49-F238E27FC236}">
                <a16:creationId xmlns:a16="http://schemas.microsoft.com/office/drawing/2014/main" id="{CD46914D-C8E1-4C63-AE90-E102958672B8}"/>
              </a:ext>
            </a:extLst>
          </p:cNvPr>
          <p:cNvPicPr preferRelativeResize="0"/>
          <p:nvPr/>
        </p:nvPicPr>
        <p:blipFill rotWithShape="1">
          <a:blip r:embed="rId3">
            <a:alphaModFix/>
          </a:blip>
          <a:srcRect/>
          <a:stretch/>
        </p:blipFill>
        <p:spPr>
          <a:xfrm>
            <a:off x="702964" y="1518505"/>
            <a:ext cx="4896544" cy="4464495"/>
          </a:xfrm>
          <a:prstGeom prst="rect">
            <a:avLst/>
          </a:prstGeom>
          <a:noFill/>
          <a:ln>
            <a:noFill/>
          </a:ln>
        </p:spPr>
      </p:pic>
      <p:pic>
        <p:nvPicPr>
          <p:cNvPr id="9" name="Google Shape;173;p30">
            <a:extLst>
              <a:ext uri="{FF2B5EF4-FFF2-40B4-BE49-F238E27FC236}">
                <a16:creationId xmlns:a16="http://schemas.microsoft.com/office/drawing/2014/main" id="{83BF2472-391F-46C5-B698-D0A455D0D547}"/>
              </a:ext>
            </a:extLst>
          </p:cNvPr>
          <p:cNvPicPr preferRelativeResize="0">
            <a:picLocks/>
          </p:cNvPicPr>
          <p:nvPr/>
        </p:nvPicPr>
        <p:blipFill rotWithShape="1">
          <a:blip r:embed="rId4">
            <a:alphaModFix/>
          </a:blip>
          <a:srcRect/>
          <a:stretch/>
        </p:blipFill>
        <p:spPr>
          <a:xfrm>
            <a:off x="6304921" y="1417837"/>
            <a:ext cx="4688800" cy="3990000"/>
          </a:xfrm>
          <a:prstGeom prst="rect">
            <a:avLst/>
          </a:prstGeom>
          <a:noFill/>
          <a:ln>
            <a:noFill/>
          </a:ln>
        </p:spPr>
      </p:pic>
      <p:sp>
        <p:nvSpPr>
          <p:cNvPr id="5" name="TextBox 4">
            <a:extLst>
              <a:ext uri="{FF2B5EF4-FFF2-40B4-BE49-F238E27FC236}">
                <a16:creationId xmlns:a16="http://schemas.microsoft.com/office/drawing/2014/main" id="{A8CF7E0F-060A-4F91-B593-081F60C2223B}"/>
              </a:ext>
            </a:extLst>
          </p:cNvPr>
          <p:cNvSpPr txBox="1"/>
          <p:nvPr/>
        </p:nvSpPr>
        <p:spPr>
          <a:xfrm>
            <a:off x="541011" y="6031210"/>
            <a:ext cx="11434917" cy="461665"/>
          </a:xfrm>
          <a:prstGeom prst="rect">
            <a:avLst/>
          </a:prstGeom>
          <a:noFill/>
        </p:spPr>
        <p:txBody>
          <a:bodyPr wrap="square">
            <a:spAutoFit/>
          </a:bodyPr>
          <a:lstStyle/>
          <a:p>
            <a:pPr lvl="1" algn="l" rtl="0">
              <a:spcBef>
                <a:spcPts val="0"/>
              </a:spcBef>
              <a:spcAft>
                <a:spcPts val="0"/>
              </a:spcAft>
              <a:buClr>
                <a:schemeClr val="dk1"/>
              </a:buClr>
              <a:buSzPts val="2800"/>
            </a:pPr>
            <a:r>
              <a:rPr lang="en-US" sz="2400" dirty="0">
                <a:latin typeface="Gill Sans MT" panose="020B0502020104020203" pitchFamily="34" charset="0"/>
              </a:rPr>
              <a:t>Examples of using 3D reconstruction for medical applications</a:t>
            </a:r>
          </a:p>
        </p:txBody>
      </p:sp>
    </p:spTree>
    <p:extLst>
      <p:ext uri="{BB962C8B-B14F-4D97-AF65-F5344CB8AC3E}">
        <p14:creationId xmlns:p14="http://schemas.microsoft.com/office/powerpoint/2010/main" val="1210505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609600" y="274637"/>
            <a:ext cx="10972800" cy="1143200"/>
          </a:xfrm>
          <a:prstGeom prst="rect">
            <a:avLst/>
          </a:prstGeom>
        </p:spPr>
        <p:txBody>
          <a:bodyPr spcFirstLastPara="1" vert="horz" wrap="square" lIns="121900" tIns="60933" rIns="121900" bIns="60933" rtlCol="0" anchor="ctr" anchorCtr="0">
            <a:noAutofit/>
          </a:bodyPr>
          <a:lstStyle/>
          <a:p>
            <a:pPr>
              <a:spcBef>
                <a:spcPts val="0"/>
              </a:spcBef>
            </a:pPr>
            <a:r>
              <a:rPr lang="en" dirty="0">
                <a:latin typeface="Gill Sans MT" panose="020B0502020104020203" pitchFamily="34" charset="0"/>
              </a:rPr>
              <a:t>3D reconstruction: Modelling Structure of Protein</a:t>
            </a:r>
            <a:endParaRPr dirty="0"/>
          </a:p>
        </p:txBody>
      </p:sp>
      <p:pic>
        <p:nvPicPr>
          <p:cNvPr id="5" name="Google Shape;180;p31">
            <a:extLst>
              <a:ext uri="{FF2B5EF4-FFF2-40B4-BE49-F238E27FC236}">
                <a16:creationId xmlns:a16="http://schemas.microsoft.com/office/drawing/2014/main" id="{4CE44FE2-F55E-4E94-BD70-52C20512A37C}"/>
              </a:ext>
            </a:extLst>
          </p:cNvPr>
          <p:cNvPicPr preferRelativeResize="0"/>
          <p:nvPr/>
        </p:nvPicPr>
        <p:blipFill>
          <a:blip r:embed="rId3">
            <a:alphaModFix/>
          </a:blip>
          <a:stretch>
            <a:fillRect/>
          </a:stretch>
        </p:blipFill>
        <p:spPr>
          <a:xfrm>
            <a:off x="640000" y="1558485"/>
            <a:ext cx="10160000" cy="3390900"/>
          </a:xfrm>
          <a:prstGeom prst="rect">
            <a:avLst/>
          </a:prstGeom>
          <a:noFill/>
          <a:ln>
            <a:noFill/>
          </a:ln>
        </p:spPr>
      </p:pic>
      <p:sp>
        <p:nvSpPr>
          <p:cNvPr id="6" name="Google Shape;181;p31">
            <a:extLst>
              <a:ext uri="{FF2B5EF4-FFF2-40B4-BE49-F238E27FC236}">
                <a16:creationId xmlns:a16="http://schemas.microsoft.com/office/drawing/2014/main" id="{F54EDCB7-6A00-4EB8-AED1-44D398593598}"/>
              </a:ext>
            </a:extLst>
          </p:cNvPr>
          <p:cNvSpPr txBox="1"/>
          <p:nvPr/>
        </p:nvSpPr>
        <p:spPr>
          <a:xfrm>
            <a:off x="1471200" y="4953763"/>
            <a:ext cx="10111200" cy="1629600"/>
          </a:xfrm>
          <a:prstGeom prst="rect">
            <a:avLst/>
          </a:prstGeom>
          <a:noFill/>
          <a:ln>
            <a:noFill/>
          </a:ln>
        </p:spPr>
        <p:txBody>
          <a:bodyPr spcFirstLastPara="1" wrap="square" lIns="121900" tIns="121900" rIns="121900" bIns="121900" anchor="t" anchorCtr="0">
            <a:noAutofit/>
          </a:bodyPr>
          <a:lstStyle/>
          <a:p>
            <a:r>
              <a:rPr lang="en" sz="1600" dirty="0">
                <a:solidFill>
                  <a:srgbClr val="1B1B1B"/>
                </a:solidFill>
              </a:rPr>
              <a:t>What any given protein can do depends on its unique 3D structure.</a:t>
            </a:r>
            <a:endParaRPr sz="1600" dirty="0">
              <a:solidFill>
                <a:srgbClr val="1B1B1B"/>
              </a:solidFill>
            </a:endParaRPr>
          </a:p>
          <a:p>
            <a:endParaRPr sz="1600" dirty="0">
              <a:solidFill>
                <a:srgbClr val="1B1B1B"/>
              </a:solidFill>
            </a:endParaRPr>
          </a:p>
          <a:p>
            <a:r>
              <a:rPr lang="en" sz="1600" dirty="0">
                <a:solidFill>
                  <a:srgbClr val="1B1B1B"/>
                </a:solidFill>
              </a:rPr>
              <a:t>The ability to predict a protein’s shape is useful to scientists because it is fundamental to understanding its role within the body, as well as diagnosing and treating diseases believed to be caused by misfolded proteins, such as </a:t>
            </a:r>
            <a:r>
              <a:rPr lang="en" sz="1600" b="1" u="sng" dirty="0">
                <a:solidFill>
                  <a:srgbClr val="2F9EEF"/>
                </a:solidFill>
                <a:hlinkClick r:id="rId4">
                  <a:extLst>
                    <a:ext uri="{A12FA001-AC4F-418D-AE19-62706E023703}">
                      <ahyp:hlinkClr xmlns:ahyp="http://schemas.microsoft.com/office/drawing/2018/hyperlinkcolor" val="tx"/>
                    </a:ext>
                  </a:extLst>
                </a:hlinkClick>
              </a:rPr>
              <a:t>Alzheimer’s</a:t>
            </a:r>
            <a:r>
              <a:rPr lang="en" sz="1600" dirty="0">
                <a:solidFill>
                  <a:srgbClr val="1B1B1B"/>
                </a:solidFill>
              </a:rPr>
              <a:t>, </a:t>
            </a:r>
            <a:r>
              <a:rPr lang="en" sz="1600" b="1" u="sng" dirty="0">
                <a:solidFill>
                  <a:srgbClr val="2F9EEF"/>
                </a:solidFill>
                <a:hlinkClick r:id="rId5">
                  <a:extLst>
                    <a:ext uri="{A12FA001-AC4F-418D-AE19-62706E023703}">
                      <ahyp:hlinkClr xmlns:ahyp="http://schemas.microsoft.com/office/drawing/2018/hyperlinkcolor" val="tx"/>
                    </a:ext>
                  </a:extLst>
                </a:hlinkClick>
              </a:rPr>
              <a:t>Parkinson’s</a:t>
            </a:r>
            <a:r>
              <a:rPr lang="en" sz="1600" dirty="0">
                <a:solidFill>
                  <a:srgbClr val="1B1B1B"/>
                </a:solidFill>
              </a:rPr>
              <a:t>, </a:t>
            </a:r>
            <a:r>
              <a:rPr lang="en" sz="1600" b="1" u="sng" dirty="0">
                <a:solidFill>
                  <a:srgbClr val="2F9EEF"/>
                </a:solidFill>
                <a:hlinkClick r:id="rId6">
                  <a:extLst>
                    <a:ext uri="{A12FA001-AC4F-418D-AE19-62706E023703}">
                      <ahyp:hlinkClr xmlns:ahyp="http://schemas.microsoft.com/office/drawing/2018/hyperlinkcolor" val="tx"/>
                    </a:ext>
                  </a:extLst>
                </a:hlinkClick>
              </a:rPr>
              <a:t>Huntington’s</a:t>
            </a:r>
            <a:r>
              <a:rPr lang="en" sz="1600" dirty="0">
                <a:solidFill>
                  <a:srgbClr val="1B1B1B"/>
                </a:solidFill>
              </a:rPr>
              <a:t> and </a:t>
            </a:r>
            <a:r>
              <a:rPr lang="en" sz="1600" b="1" u="sng" dirty="0">
                <a:solidFill>
                  <a:srgbClr val="2F9EEF"/>
                </a:solidFill>
                <a:hlinkClick r:id="rId7">
                  <a:extLst>
                    <a:ext uri="{A12FA001-AC4F-418D-AE19-62706E023703}">
                      <ahyp:hlinkClr xmlns:ahyp="http://schemas.microsoft.com/office/drawing/2018/hyperlinkcolor" val="tx"/>
                    </a:ext>
                  </a:extLst>
                </a:hlinkClick>
              </a:rPr>
              <a:t>cystic fibrosis</a:t>
            </a:r>
            <a:r>
              <a:rPr lang="en" sz="1600" dirty="0">
                <a:solidFill>
                  <a:srgbClr val="1B1B1B"/>
                </a:solidFill>
              </a:rPr>
              <a:t>.</a:t>
            </a:r>
            <a:endParaRPr sz="2400" dirty="0"/>
          </a:p>
        </p:txBody>
      </p:sp>
    </p:spTree>
    <p:extLst>
      <p:ext uri="{BB962C8B-B14F-4D97-AF65-F5344CB8AC3E}">
        <p14:creationId xmlns:p14="http://schemas.microsoft.com/office/powerpoint/2010/main" val="451557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609600" y="274637"/>
            <a:ext cx="10972800" cy="1143200"/>
          </a:xfrm>
          <a:prstGeom prst="rect">
            <a:avLst/>
          </a:prstGeom>
        </p:spPr>
        <p:txBody>
          <a:bodyPr spcFirstLastPara="1" vert="horz" wrap="square" lIns="121900" tIns="60933" rIns="121900" bIns="60933" rtlCol="0" anchor="ctr" anchorCtr="0">
            <a:noAutofit/>
          </a:bodyPr>
          <a:lstStyle/>
          <a:p>
            <a:pPr>
              <a:spcBef>
                <a:spcPts val="0"/>
              </a:spcBef>
            </a:pPr>
            <a:r>
              <a:rPr lang="en" dirty="0">
                <a:latin typeface="Gill Sans MT" panose="020B0502020104020203" pitchFamily="34" charset="0"/>
              </a:rPr>
              <a:t>3D reconstruction: Simultaneous Localisation and Mapping</a:t>
            </a:r>
            <a:endParaRPr dirty="0"/>
          </a:p>
        </p:txBody>
      </p:sp>
      <p:pic>
        <p:nvPicPr>
          <p:cNvPr id="7" name="Google Shape;194;p33" title="Object Detection and Tracking in RGB-D SLAM via Hierarchical Feature Grouping - YouTube (360p).mp4">
            <a:hlinkClick r:id="rId3"/>
            <a:extLst>
              <a:ext uri="{FF2B5EF4-FFF2-40B4-BE49-F238E27FC236}">
                <a16:creationId xmlns:a16="http://schemas.microsoft.com/office/drawing/2014/main" id="{2F88377D-062C-4F6E-B5C1-EA511A6C1737}"/>
              </a:ext>
            </a:extLst>
          </p:cNvPr>
          <p:cNvPicPr preferRelativeResize="0"/>
          <p:nvPr/>
        </p:nvPicPr>
        <p:blipFill rotWithShape="1">
          <a:blip r:embed="rId4">
            <a:alphaModFix/>
          </a:blip>
          <a:srcRect t="11559" b="12527"/>
          <a:stretch/>
        </p:blipFill>
        <p:spPr>
          <a:xfrm>
            <a:off x="2743200" y="1533833"/>
            <a:ext cx="6096000" cy="3470788"/>
          </a:xfrm>
          <a:prstGeom prst="rect">
            <a:avLst/>
          </a:prstGeom>
          <a:noFill/>
          <a:ln>
            <a:noFill/>
          </a:ln>
        </p:spPr>
      </p:pic>
      <p:sp>
        <p:nvSpPr>
          <p:cNvPr id="8" name="Google Shape;187;p32">
            <a:extLst>
              <a:ext uri="{FF2B5EF4-FFF2-40B4-BE49-F238E27FC236}">
                <a16:creationId xmlns:a16="http://schemas.microsoft.com/office/drawing/2014/main" id="{F2292DBD-7DD1-4AC5-AF86-7F9CA5F68396}"/>
              </a:ext>
            </a:extLst>
          </p:cNvPr>
          <p:cNvSpPr txBox="1">
            <a:spLocks/>
          </p:cNvSpPr>
          <p:nvPr/>
        </p:nvSpPr>
        <p:spPr>
          <a:xfrm>
            <a:off x="287200" y="5220930"/>
            <a:ext cx="11617600" cy="128802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indent="0">
              <a:spcBef>
                <a:spcPts val="0"/>
              </a:spcBef>
              <a:buNone/>
            </a:pPr>
            <a:r>
              <a:rPr lang="en-US" dirty="0">
                <a:latin typeface="Gill Sans MT" panose="020B0502020104020203" pitchFamily="34" charset="0"/>
              </a:rPr>
              <a:t>Mapping : </a:t>
            </a:r>
            <a:r>
              <a:rPr lang="en-US" dirty="0">
                <a:solidFill>
                  <a:schemeClr val="dk1"/>
                </a:solidFill>
                <a:latin typeface="Gill Sans MT" panose="020B0502020104020203" pitchFamily="34" charset="0"/>
                <a:ea typeface="Roboto"/>
                <a:cs typeface="Roboto"/>
                <a:sym typeface="Roboto"/>
              </a:rPr>
              <a:t> building a map of the environment which the robot is in.</a:t>
            </a:r>
          </a:p>
          <a:p>
            <a:pPr marL="380985" indent="0">
              <a:spcBef>
                <a:spcPts val="0"/>
              </a:spcBef>
              <a:buNone/>
            </a:pPr>
            <a:r>
              <a:rPr lang="en-US" dirty="0">
                <a:solidFill>
                  <a:schemeClr val="dk1"/>
                </a:solidFill>
                <a:latin typeface="Gill Sans MT" panose="020B0502020104020203" pitchFamily="34" charset="0"/>
                <a:ea typeface="Roboto"/>
                <a:cs typeface="Roboto"/>
                <a:sym typeface="Roboto"/>
              </a:rPr>
              <a:t>Localization :  navigating this environment using the map while keeping track of the robot’s relative position and orientation</a:t>
            </a:r>
          </a:p>
        </p:txBody>
      </p:sp>
    </p:spTree>
    <p:extLst>
      <p:ext uri="{BB962C8B-B14F-4D97-AF65-F5344CB8AC3E}">
        <p14:creationId xmlns:p14="http://schemas.microsoft.com/office/powerpoint/2010/main" val="511110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609600" y="274637"/>
            <a:ext cx="10972800" cy="1143200"/>
          </a:xfrm>
          <a:prstGeom prst="rect">
            <a:avLst/>
          </a:prstGeom>
        </p:spPr>
        <p:txBody>
          <a:bodyPr spcFirstLastPara="1" vert="horz" wrap="square" lIns="121900" tIns="60933" rIns="121900" bIns="60933" rtlCol="0" anchor="ctr" anchorCtr="0">
            <a:noAutofit/>
          </a:bodyPr>
          <a:lstStyle/>
          <a:p>
            <a:pPr>
              <a:spcBef>
                <a:spcPts val="0"/>
              </a:spcBef>
            </a:pPr>
            <a:r>
              <a:rPr lang="en" dirty="0">
                <a:latin typeface="Gill Sans MT" panose="020B0502020104020203" pitchFamily="34" charset="0"/>
              </a:rPr>
              <a:t>Edge Revolution: Embedded Vision</a:t>
            </a:r>
            <a:endParaRPr dirty="0"/>
          </a:p>
        </p:txBody>
      </p:sp>
      <p:sp>
        <p:nvSpPr>
          <p:cNvPr id="8" name="Google Shape;187;p32">
            <a:extLst>
              <a:ext uri="{FF2B5EF4-FFF2-40B4-BE49-F238E27FC236}">
                <a16:creationId xmlns:a16="http://schemas.microsoft.com/office/drawing/2014/main" id="{F2292DBD-7DD1-4AC5-AF86-7F9CA5F68396}"/>
              </a:ext>
            </a:extLst>
          </p:cNvPr>
          <p:cNvSpPr txBox="1">
            <a:spLocks/>
          </p:cNvSpPr>
          <p:nvPr/>
        </p:nvSpPr>
        <p:spPr>
          <a:xfrm>
            <a:off x="5924145" y="1417837"/>
            <a:ext cx="6070059" cy="4964818"/>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ill Sans MT" panose="020B0502020104020203" pitchFamily="34" charset="0"/>
              </a:rPr>
              <a:t>CNNs are developed for clusters of CPUs and GPUs which consume about 80 and 200W respectively, </a:t>
            </a:r>
          </a:p>
          <a:p>
            <a:endParaRPr lang="en-US" dirty="0">
              <a:latin typeface="Gill Sans MT" panose="020B0502020104020203" pitchFamily="34" charset="0"/>
            </a:endParaRPr>
          </a:p>
          <a:p>
            <a:r>
              <a:rPr lang="en-US" dirty="0">
                <a:latin typeface="Gill Sans MT" panose="020B0502020104020203" pitchFamily="34" charset="0"/>
              </a:rPr>
              <a:t>Real processing need to be done in limited power environment: mobile platforms : 5-10W, wearable devices: 0.1-1W</a:t>
            </a:r>
            <a:endParaRPr lang="en-US" dirty="0">
              <a:solidFill>
                <a:schemeClr val="dk1"/>
              </a:solidFill>
              <a:latin typeface="Gill Sans MT" panose="020B0502020104020203" pitchFamily="34" charset="0"/>
              <a:ea typeface="Roboto"/>
              <a:cs typeface="Roboto"/>
              <a:sym typeface="Roboto"/>
            </a:endParaRPr>
          </a:p>
        </p:txBody>
      </p:sp>
      <p:pic>
        <p:nvPicPr>
          <p:cNvPr id="6" name="Picture 2">
            <a:extLst>
              <a:ext uri="{FF2B5EF4-FFF2-40B4-BE49-F238E27FC236}">
                <a16:creationId xmlns:a16="http://schemas.microsoft.com/office/drawing/2014/main" id="{DB74C929-196B-43E4-8F14-C92B27A9BDA0}"/>
              </a:ext>
            </a:extLst>
          </p:cNvPr>
          <p:cNvPicPr>
            <a:picLocks noChangeAspect="1" noChangeArrowheads="1"/>
          </p:cNvPicPr>
          <p:nvPr/>
        </p:nvPicPr>
        <p:blipFill>
          <a:blip r:embed="rId3"/>
          <a:srcRect/>
          <a:stretch>
            <a:fillRect/>
          </a:stretch>
        </p:blipFill>
        <p:spPr bwMode="auto">
          <a:xfrm>
            <a:off x="330740" y="1591097"/>
            <a:ext cx="5379376" cy="4564773"/>
          </a:xfrm>
          <a:prstGeom prst="rect">
            <a:avLst/>
          </a:prstGeom>
          <a:noFill/>
          <a:ln w="9525">
            <a:noFill/>
            <a:miter lim="800000"/>
            <a:headEnd/>
            <a:tailEnd/>
          </a:ln>
          <a:effectLst/>
        </p:spPr>
      </p:pic>
    </p:spTree>
    <p:extLst>
      <p:ext uri="{BB962C8B-B14F-4D97-AF65-F5344CB8AC3E}">
        <p14:creationId xmlns:p14="http://schemas.microsoft.com/office/powerpoint/2010/main" val="3050575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609600" y="274637"/>
            <a:ext cx="10972800" cy="1143200"/>
          </a:xfrm>
          <a:prstGeom prst="rect">
            <a:avLst/>
          </a:prstGeom>
        </p:spPr>
        <p:txBody>
          <a:bodyPr spcFirstLastPara="1" vert="horz" wrap="square" lIns="121900" tIns="60933" rIns="121900" bIns="60933" rtlCol="0" anchor="ctr" anchorCtr="0">
            <a:noAutofit/>
          </a:bodyPr>
          <a:lstStyle/>
          <a:p>
            <a:pPr>
              <a:spcBef>
                <a:spcPts val="0"/>
              </a:spcBef>
            </a:pPr>
            <a:r>
              <a:rPr lang="en" dirty="0">
                <a:latin typeface="Gill Sans MT" panose="020B0502020104020203" pitchFamily="34" charset="0"/>
              </a:rPr>
              <a:t>Edge Revolution: Embedded Vision</a:t>
            </a:r>
            <a:endParaRPr dirty="0"/>
          </a:p>
        </p:txBody>
      </p:sp>
      <p:sp>
        <p:nvSpPr>
          <p:cNvPr id="8" name="Google Shape;187;p32">
            <a:extLst>
              <a:ext uri="{FF2B5EF4-FFF2-40B4-BE49-F238E27FC236}">
                <a16:creationId xmlns:a16="http://schemas.microsoft.com/office/drawing/2014/main" id="{F2292DBD-7DD1-4AC5-AF86-7F9CA5F68396}"/>
              </a:ext>
            </a:extLst>
          </p:cNvPr>
          <p:cNvSpPr txBox="1">
            <a:spLocks/>
          </p:cNvSpPr>
          <p:nvPr/>
        </p:nvSpPr>
        <p:spPr>
          <a:xfrm>
            <a:off x="5710116" y="1163608"/>
            <a:ext cx="6264633" cy="5694392"/>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ct val="20000"/>
              </a:spcBef>
              <a:buFont typeface="Arial" pitchFamily="34" charset="0"/>
              <a:buChar char="•"/>
              <a:defRPr/>
            </a:pPr>
            <a:r>
              <a:rPr lang="en-US" dirty="0">
                <a:latin typeface="Gill Sans MT" panose="020B0502020104020203" pitchFamily="34" charset="0"/>
              </a:rPr>
              <a:t>Embedded Vision:  Integrates camera and processing board</a:t>
            </a:r>
          </a:p>
          <a:p>
            <a:pPr marL="342900" indent="-342900">
              <a:spcBef>
                <a:spcPct val="20000"/>
              </a:spcBef>
              <a:buFont typeface="Arial" pitchFamily="34" charset="0"/>
              <a:buChar char="•"/>
              <a:defRPr/>
            </a:pPr>
            <a:endParaRPr lang="en-US" dirty="0">
              <a:latin typeface="Gill Sans MT" panose="020B0502020104020203" pitchFamily="34" charset="0"/>
            </a:endParaRPr>
          </a:p>
          <a:p>
            <a:pPr marL="342900" indent="-342900">
              <a:spcBef>
                <a:spcPct val="20000"/>
              </a:spcBef>
              <a:buFont typeface="Arial" pitchFamily="34" charset="0"/>
              <a:buChar char="•"/>
            </a:pPr>
            <a:r>
              <a:rPr lang="en-US" dirty="0">
                <a:latin typeface="Gill Sans MT" panose="020B0502020104020203" pitchFamily="34" charset="0"/>
              </a:rPr>
              <a:t>Small computers on the “edge”: on devices ranging from wearables and mobile phones to embedded processors in car</a:t>
            </a:r>
          </a:p>
          <a:p>
            <a:pPr marL="342900" indent="-342900">
              <a:spcBef>
                <a:spcPct val="20000"/>
              </a:spcBef>
              <a:buFont typeface="Arial" pitchFamily="34" charset="0"/>
              <a:buChar char="•"/>
            </a:pPr>
            <a:endParaRPr lang="en-US" dirty="0">
              <a:latin typeface="Gill Sans MT" panose="020B0502020104020203" pitchFamily="34" charset="0"/>
            </a:endParaRPr>
          </a:p>
          <a:p>
            <a:pPr marL="342900" indent="-342900">
              <a:spcBef>
                <a:spcPct val="20000"/>
              </a:spcBef>
              <a:buFont typeface="Arial" pitchFamily="34" charset="0"/>
              <a:buChar char="•"/>
            </a:pPr>
            <a:r>
              <a:rPr lang="en-US" dirty="0">
                <a:latin typeface="Gill Sans MT" panose="020B0502020104020203" pitchFamily="34" charset="0"/>
              </a:rPr>
              <a:t>Achieved by</a:t>
            </a:r>
          </a:p>
          <a:p>
            <a:pPr marL="800100" lvl="1" indent="-342900">
              <a:spcBef>
                <a:spcPct val="20000"/>
              </a:spcBef>
              <a:buFont typeface="Arial" pitchFamily="34" charset="0"/>
              <a:buChar char="•"/>
            </a:pPr>
            <a:r>
              <a:rPr lang="en-US" sz="2800" dirty="0">
                <a:latin typeface="Gill Sans MT" panose="020B0502020104020203" pitchFamily="34" charset="0"/>
              </a:rPr>
              <a:t>Using specialized hardware</a:t>
            </a:r>
          </a:p>
          <a:p>
            <a:pPr marL="800100" lvl="1" indent="-342900">
              <a:spcBef>
                <a:spcPct val="20000"/>
              </a:spcBef>
              <a:buFont typeface="Arial" pitchFamily="34" charset="0"/>
              <a:buChar char="•"/>
            </a:pPr>
            <a:r>
              <a:rPr lang="en-US" sz="2800" dirty="0">
                <a:latin typeface="Gill Sans MT" panose="020B0502020104020203" pitchFamily="34" charset="0"/>
              </a:rPr>
              <a:t>Optimization of algorithm: Weights of CNN</a:t>
            </a:r>
          </a:p>
        </p:txBody>
      </p:sp>
      <p:pic>
        <p:nvPicPr>
          <p:cNvPr id="5" name="Picture 2">
            <a:extLst>
              <a:ext uri="{FF2B5EF4-FFF2-40B4-BE49-F238E27FC236}">
                <a16:creationId xmlns:a16="http://schemas.microsoft.com/office/drawing/2014/main" id="{134C14B3-2F87-4C32-8FC8-4658E6F371E0}"/>
              </a:ext>
            </a:extLst>
          </p:cNvPr>
          <p:cNvPicPr>
            <a:picLocks noChangeAspect="1" noChangeArrowheads="1"/>
          </p:cNvPicPr>
          <p:nvPr/>
        </p:nvPicPr>
        <p:blipFill>
          <a:blip r:embed="rId3"/>
          <a:srcRect/>
          <a:stretch>
            <a:fillRect/>
          </a:stretch>
        </p:blipFill>
        <p:spPr bwMode="auto">
          <a:xfrm>
            <a:off x="330740" y="1591097"/>
            <a:ext cx="5379376" cy="4564773"/>
          </a:xfrm>
          <a:prstGeom prst="rect">
            <a:avLst/>
          </a:prstGeom>
          <a:noFill/>
          <a:ln w="9525">
            <a:noFill/>
            <a:miter lim="800000"/>
            <a:headEnd/>
            <a:tailEnd/>
          </a:ln>
          <a:effectLst/>
        </p:spPr>
      </p:pic>
    </p:spTree>
    <p:extLst>
      <p:ext uri="{BB962C8B-B14F-4D97-AF65-F5344CB8AC3E}">
        <p14:creationId xmlns:p14="http://schemas.microsoft.com/office/powerpoint/2010/main" val="1428167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609600" y="274637"/>
            <a:ext cx="10972800" cy="1143200"/>
          </a:xfrm>
          <a:prstGeom prst="rect">
            <a:avLst/>
          </a:prstGeom>
        </p:spPr>
        <p:txBody>
          <a:bodyPr spcFirstLastPara="1" vert="horz" wrap="square" lIns="121900" tIns="60933" rIns="121900" bIns="60933" rtlCol="0" anchor="ctr" anchorCtr="0">
            <a:noAutofit/>
          </a:bodyPr>
          <a:lstStyle/>
          <a:p>
            <a:pPr>
              <a:spcBef>
                <a:spcPts val="0"/>
              </a:spcBef>
            </a:pPr>
            <a:r>
              <a:rPr lang="en" dirty="0">
                <a:latin typeface="Gill Sans MT" panose="020B0502020104020203" pitchFamily="34" charset="0"/>
              </a:rPr>
              <a:t>Edge Revolution: Embedded Vision</a:t>
            </a:r>
            <a:endParaRPr dirty="0"/>
          </a:p>
        </p:txBody>
      </p:sp>
      <p:sp>
        <p:nvSpPr>
          <p:cNvPr id="6" name="Content Placeholder 2">
            <a:extLst>
              <a:ext uri="{FF2B5EF4-FFF2-40B4-BE49-F238E27FC236}">
                <a16:creationId xmlns:a16="http://schemas.microsoft.com/office/drawing/2014/main" id="{92B6DCBD-671D-4EFC-A518-C1DD072D77EE}"/>
              </a:ext>
            </a:extLst>
          </p:cNvPr>
          <p:cNvSpPr>
            <a:spLocks noGrp="1"/>
          </p:cNvSpPr>
          <p:nvPr>
            <p:ph idx="1"/>
          </p:nvPr>
        </p:nvSpPr>
        <p:spPr>
          <a:xfrm>
            <a:off x="953311" y="1463675"/>
            <a:ext cx="9656323" cy="4917670"/>
          </a:xfrm>
        </p:spPr>
        <p:txBody>
          <a:bodyPr>
            <a:normAutofit fontScale="85000" lnSpcReduction="20000"/>
          </a:bodyPr>
          <a:lstStyle/>
          <a:p>
            <a:pPr marL="0" indent="0">
              <a:buNone/>
            </a:pPr>
            <a:r>
              <a:rPr lang="en-US" b="1" dirty="0">
                <a:latin typeface="Gill Sans MT" panose="020B0502020104020203" pitchFamily="34" charset="0"/>
              </a:rPr>
              <a:t>Optimizing algorithm</a:t>
            </a:r>
          </a:p>
          <a:p>
            <a:r>
              <a:rPr lang="en-US" dirty="0">
                <a:latin typeface="Gill Sans MT" panose="020B0502020104020203" pitchFamily="34" charset="0"/>
              </a:rPr>
              <a:t>Choose right CNN architecture</a:t>
            </a:r>
          </a:p>
          <a:p>
            <a:pPr lvl="1"/>
            <a:r>
              <a:rPr lang="en-US" dirty="0">
                <a:latin typeface="Gill Sans MT" panose="020B0502020104020203" pitchFamily="34" charset="0"/>
              </a:rPr>
              <a:t>top performing with smallest number of parameters.</a:t>
            </a:r>
          </a:p>
          <a:p>
            <a:r>
              <a:rPr lang="en-US" dirty="0">
                <a:latin typeface="Gill Sans MT" panose="020B0502020104020203" pitchFamily="34" charset="0"/>
              </a:rPr>
              <a:t>Setting some weights to 0</a:t>
            </a:r>
          </a:p>
          <a:p>
            <a:pPr lvl="1"/>
            <a:r>
              <a:rPr lang="en-US" dirty="0">
                <a:latin typeface="Gill Sans MT" panose="020B0502020104020203" pitchFamily="34" charset="0"/>
              </a:rPr>
              <a:t>Set less important weights to 0 with moderate effect on accuracy</a:t>
            </a:r>
          </a:p>
          <a:p>
            <a:r>
              <a:rPr lang="en-US" dirty="0">
                <a:latin typeface="Gill Sans MT" panose="020B0502020104020203" pitchFamily="34" charset="0"/>
              </a:rPr>
              <a:t>Quantizing weights to fewer bits </a:t>
            </a:r>
          </a:p>
          <a:p>
            <a:pPr lvl="1"/>
            <a:r>
              <a:rPr lang="en-US" dirty="0">
                <a:latin typeface="Gill Sans MT" panose="020B0502020104020203" pitchFamily="34" charset="0"/>
              </a:rPr>
              <a:t>Reduce computation using smaller number of bits to represent weights</a:t>
            </a:r>
          </a:p>
          <a:p>
            <a:r>
              <a:rPr lang="en-US" dirty="0">
                <a:latin typeface="Gill Sans MT" panose="020B0502020104020203" pitchFamily="34" charset="0"/>
              </a:rPr>
              <a:t>Weights </a:t>
            </a:r>
            <a:r>
              <a:rPr lang="en-US" dirty="0" err="1">
                <a:latin typeface="Gill Sans MT" panose="020B0502020104020203" pitchFamily="34" charset="0"/>
              </a:rPr>
              <a:t>Deduplication</a:t>
            </a:r>
            <a:endParaRPr lang="en-US" dirty="0">
              <a:latin typeface="Gill Sans MT" panose="020B0502020104020203" pitchFamily="34" charset="0"/>
            </a:endParaRPr>
          </a:p>
          <a:p>
            <a:pPr lvl="1"/>
            <a:r>
              <a:rPr lang="en-US" dirty="0">
                <a:latin typeface="Gill Sans MT" panose="020B0502020104020203" pitchFamily="34" charset="0"/>
              </a:rPr>
              <a:t>Eliminate duplicate or redundant information</a:t>
            </a:r>
          </a:p>
          <a:p>
            <a:r>
              <a:rPr lang="en-US" dirty="0">
                <a:latin typeface="Gill Sans MT" panose="020B0502020104020203" pitchFamily="34" charset="0"/>
              </a:rPr>
              <a:t>Computation increase can be offset by</a:t>
            </a:r>
          </a:p>
          <a:p>
            <a:pPr lvl="1"/>
            <a:r>
              <a:rPr lang="en-US" dirty="0">
                <a:latin typeface="Gill Sans MT" panose="020B0502020104020203" pitchFamily="34" charset="0"/>
              </a:rPr>
              <a:t>Integer/Fixed point arithmetic instead of floats </a:t>
            </a:r>
          </a:p>
          <a:p>
            <a:pPr lvl="1"/>
            <a:r>
              <a:rPr lang="en-US" dirty="0">
                <a:latin typeface="Gill Sans MT" panose="020B0502020104020203" pitchFamily="34" charset="0"/>
              </a:rPr>
              <a:t>Approximate/Imprecise computation </a:t>
            </a:r>
          </a:p>
          <a:p>
            <a:pPr lvl="1"/>
            <a:r>
              <a:rPr lang="en-US" dirty="0">
                <a:latin typeface="Gill Sans MT" panose="020B0502020104020203" pitchFamily="34" charset="0"/>
              </a:rPr>
              <a:t>Use less precision / fewer bits </a:t>
            </a:r>
          </a:p>
          <a:p>
            <a:pPr lvl="1"/>
            <a:r>
              <a:rPr lang="en-US" dirty="0">
                <a:latin typeface="Gill Sans MT" panose="020B0502020104020203" pitchFamily="34" charset="0"/>
              </a:rPr>
              <a:t>Do convolutions in frequency domain </a:t>
            </a:r>
          </a:p>
          <a:p>
            <a:pPr lvl="1"/>
            <a:endParaRPr lang="en-US" dirty="0">
              <a:latin typeface="Gill Sans MT" panose="020B0502020104020203" pitchFamily="34" charset="0"/>
            </a:endParaRPr>
          </a:p>
          <a:p>
            <a:endParaRPr lang="en-US" dirty="0">
              <a:latin typeface="Gill Sans MT" panose="020B0502020104020203" pitchFamily="34" charset="0"/>
            </a:endParaRPr>
          </a:p>
        </p:txBody>
      </p:sp>
    </p:spTree>
    <p:extLst>
      <p:ext uri="{BB962C8B-B14F-4D97-AF65-F5344CB8AC3E}">
        <p14:creationId xmlns:p14="http://schemas.microsoft.com/office/powerpoint/2010/main" val="4118498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2017-E434-4E37-87A2-6256F2BBD1E4}"/>
              </a:ext>
            </a:extLst>
          </p:cNvPr>
          <p:cNvSpPr>
            <a:spLocks noGrp="1"/>
          </p:cNvSpPr>
          <p:nvPr>
            <p:ph type="title"/>
          </p:nvPr>
        </p:nvSpPr>
        <p:spPr/>
        <p:txBody>
          <a:bodyPr/>
          <a:lstStyle/>
          <a:p>
            <a:r>
              <a:rPr lang="en-IN" dirty="0">
                <a:latin typeface="Bookman Old Style" panose="02050604050505020204" pitchFamily="18" charset="0"/>
              </a:rPr>
              <a:t>Explainable AI</a:t>
            </a:r>
          </a:p>
        </p:txBody>
      </p:sp>
      <p:sp>
        <p:nvSpPr>
          <p:cNvPr id="3" name="Content Placeholder 2">
            <a:extLst>
              <a:ext uri="{FF2B5EF4-FFF2-40B4-BE49-F238E27FC236}">
                <a16:creationId xmlns:a16="http://schemas.microsoft.com/office/drawing/2014/main" id="{1F11236E-C69C-4804-B6BC-BB94FF78FA77}"/>
              </a:ext>
            </a:extLst>
          </p:cNvPr>
          <p:cNvSpPr>
            <a:spLocks noGrp="1"/>
          </p:cNvSpPr>
          <p:nvPr>
            <p:ph idx="1"/>
          </p:nvPr>
        </p:nvSpPr>
        <p:spPr>
          <a:xfrm>
            <a:off x="838200" y="1825625"/>
            <a:ext cx="10515600" cy="868937"/>
          </a:xfrm>
        </p:spPr>
        <p:txBody>
          <a:bodyPr/>
          <a:lstStyle/>
          <a:p>
            <a:pPr marL="0" indent="0">
              <a:buNone/>
            </a:pPr>
            <a:r>
              <a:rPr lang="en-IN" dirty="0">
                <a:solidFill>
                  <a:srgbClr val="0A0A0A"/>
                </a:solidFill>
                <a:latin typeface="Gill Sans MT" panose="020B0502020104020203" pitchFamily="34" charset="0"/>
              </a:rPr>
              <a:t>N</a:t>
            </a:r>
            <a:r>
              <a:rPr lang="en-IN" b="0" i="0" dirty="0">
                <a:solidFill>
                  <a:srgbClr val="0A0A0A"/>
                </a:solidFill>
                <a:effectLst/>
                <a:latin typeface="Gill Sans MT" panose="020B0502020104020203" pitchFamily="34" charset="0"/>
              </a:rPr>
              <a:t>ovel AI-models explaining why image classification or segmentation was done so</a:t>
            </a:r>
            <a:endParaRPr lang="en-IN" dirty="0">
              <a:latin typeface="Gill Sans MT" panose="020B0502020104020203" pitchFamily="34" charset="0"/>
            </a:endParaRPr>
          </a:p>
        </p:txBody>
      </p:sp>
      <p:pic>
        <p:nvPicPr>
          <p:cNvPr id="9" name="Picture 8">
            <a:extLst>
              <a:ext uri="{FF2B5EF4-FFF2-40B4-BE49-F238E27FC236}">
                <a16:creationId xmlns:a16="http://schemas.microsoft.com/office/drawing/2014/main" id="{B7D8BE31-8D69-45B7-A401-05E7035996BD}"/>
              </a:ext>
            </a:extLst>
          </p:cNvPr>
          <p:cNvPicPr>
            <a:picLocks noChangeAspect="1"/>
          </p:cNvPicPr>
          <p:nvPr/>
        </p:nvPicPr>
        <p:blipFill rotWithShape="1">
          <a:blip r:embed="rId2"/>
          <a:srcRect b="7282"/>
          <a:stretch/>
        </p:blipFill>
        <p:spPr>
          <a:xfrm>
            <a:off x="2776107" y="2411784"/>
            <a:ext cx="7558131" cy="4081091"/>
          </a:xfrm>
          <a:prstGeom prst="rect">
            <a:avLst/>
          </a:prstGeom>
        </p:spPr>
      </p:pic>
    </p:spTree>
    <p:extLst>
      <p:ext uri="{BB962C8B-B14F-4D97-AF65-F5344CB8AC3E}">
        <p14:creationId xmlns:p14="http://schemas.microsoft.com/office/powerpoint/2010/main" val="355740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4BDF-0DD5-4800-AF35-5B3D9DC2AB63}"/>
              </a:ext>
            </a:extLst>
          </p:cNvPr>
          <p:cNvSpPr>
            <a:spLocks noGrp="1"/>
          </p:cNvSpPr>
          <p:nvPr>
            <p:ph type="title"/>
          </p:nvPr>
        </p:nvSpPr>
        <p:spPr>
          <a:xfrm>
            <a:off x="838200" y="365125"/>
            <a:ext cx="11353800" cy="1325563"/>
          </a:xfrm>
        </p:spPr>
        <p:txBody>
          <a:bodyPr/>
          <a:lstStyle/>
          <a:p>
            <a:r>
              <a:rPr lang="en-IN" dirty="0">
                <a:latin typeface="Bookman Old Style" panose="02050604050505020204" pitchFamily="18" charset="0"/>
              </a:rPr>
              <a:t>Single Shot and Zero Shot Recognition</a:t>
            </a:r>
          </a:p>
        </p:txBody>
      </p:sp>
      <p:sp>
        <p:nvSpPr>
          <p:cNvPr id="3" name="Content Placeholder 2">
            <a:extLst>
              <a:ext uri="{FF2B5EF4-FFF2-40B4-BE49-F238E27FC236}">
                <a16:creationId xmlns:a16="http://schemas.microsoft.com/office/drawing/2014/main" id="{3C3DFB59-A937-4241-9E28-2AE2689499A0}"/>
              </a:ext>
            </a:extLst>
          </p:cNvPr>
          <p:cNvSpPr>
            <a:spLocks noGrp="1"/>
          </p:cNvSpPr>
          <p:nvPr>
            <p:ph idx="1"/>
          </p:nvPr>
        </p:nvSpPr>
        <p:spPr/>
        <p:txBody>
          <a:bodyPr/>
          <a:lstStyle/>
          <a:p>
            <a:pPr marL="0" indent="0">
              <a:buNone/>
            </a:pPr>
            <a:r>
              <a:rPr lang="en-IN" dirty="0">
                <a:latin typeface="Gill Sans MT" panose="020B0502020104020203" pitchFamily="34" charset="0"/>
              </a:rPr>
              <a:t>Training from minimum number of data for recognition is an evolving area of research</a:t>
            </a:r>
          </a:p>
        </p:txBody>
      </p:sp>
    </p:spTree>
    <p:extLst>
      <p:ext uri="{BB962C8B-B14F-4D97-AF65-F5344CB8AC3E}">
        <p14:creationId xmlns:p14="http://schemas.microsoft.com/office/powerpoint/2010/main" val="2897733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6592-FCD4-40BA-BF9F-B131FF3FD1E1}"/>
              </a:ext>
            </a:extLst>
          </p:cNvPr>
          <p:cNvSpPr>
            <a:spLocks noGrp="1"/>
          </p:cNvSpPr>
          <p:nvPr>
            <p:ph type="title"/>
          </p:nvPr>
        </p:nvSpPr>
        <p:spPr/>
        <p:txBody>
          <a:bodyPr/>
          <a:lstStyle/>
          <a:p>
            <a:r>
              <a:rPr lang="en-IN" dirty="0">
                <a:latin typeface="Bookman Old Style" panose="02050604050505020204" pitchFamily="18" charset="0"/>
              </a:rPr>
              <a:t>Fake Image/Video Detection</a:t>
            </a:r>
          </a:p>
        </p:txBody>
      </p:sp>
      <p:sp>
        <p:nvSpPr>
          <p:cNvPr id="3" name="Content Placeholder 2">
            <a:extLst>
              <a:ext uri="{FF2B5EF4-FFF2-40B4-BE49-F238E27FC236}">
                <a16:creationId xmlns:a16="http://schemas.microsoft.com/office/drawing/2014/main" id="{4B69265F-FD06-43CD-AD44-21D9AEA1320F}"/>
              </a:ext>
            </a:extLst>
          </p:cNvPr>
          <p:cNvSpPr>
            <a:spLocks noGrp="1"/>
          </p:cNvSpPr>
          <p:nvPr>
            <p:ph idx="1"/>
          </p:nvPr>
        </p:nvSpPr>
        <p:spPr>
          <a:xfrm>
            <a:off x="838200" y="1825625"/>
            <a:ext cx="10515600" cy="1325563"/>
          </a:xfrm>
        </p:spPr>
        <p:txBody>
          <a:bodyPr/>
          <a:lstStyle/>
          <a:p>
            <a:pPr marL="0" indent="0">
              <a:buNone/>
            </a:pPr>
            <a:r>
              <a:rPr lang="en-IN" dirty="0">
                <a:latin typeface="Gill Sans MT" panose="020B0502020104020203" pitchFamily="34" charset="0"/>
              </a:rPr>
              <a:t>GANs can generate realistic fake images which can be misused. Identifying fake image and deep model which generated it forms another area of research</a:t>
            </a:r>
          </a:p>
        </p:txBody>
      </p:sp>
      <p:pic>
        <p:nvPicPr>
          <p:cNvPr id="11266" name="Picture 2" descr="Facebook AI Launches Its Deepfake Detection Challenge - IEEE Spectrum">
            <a:extLst>
              <a:ext uri="{FF2B5EF4-FFF2-40B4-BE49-F238E27FC236}">
                <a16:creationId xmlns:a16="http://schemas.microsoft.com/office/drawing/2014/main" id="{A1B299CE-F794-4D3D-AD8D-EEB2D2D37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534" y="3169394"/>
            <a:ext cx="5755164" cy="316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19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F2CBFA61-6D09-96CA-CE17-1E854F64FD84}"/>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dirty="0">
                <a:latin typeface="Arial" panose="020B0604020202020204" pitchFamily="34" charset="0"/>
              </a:rPr>
              <a:t>12/5/2022</a:t>
            </a:r>
          </a:p>
        </p:txBody>
      </p:sp>
      <p:sp>
        <p:nvSpPr>
          <p:cNvPr id="13315" name="Slide Number Placeholder 5">
            <a:extLst>
              <a:ext uri="{FF2B5EF4-FFF2-40B4-BE49-F238E27FC236}">
                <a16:creationId xmlns:a16="http://schemas.microsoft.com/office/drawing/2014/main" id="{C7066715-7A20-DCA4-EBEF-409687D8CE3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199E00D-70BD-4CA3-975D-6CF7BCBB3B7D}" type="slidenum">
              <a:rPr lang="en-US" altLang="en-US">
                <a:latin typeface="Arial" panose="020B0604020202020204" pitchFamily="34" charset="0"/>
              </a:rPr>
              <a:pPr/>
              <a:t>5</a:t>
            </a:fld>
            <a:endParaRPr lang="en-US" altLang="en-US">
              <a:latin typeface="Arial" panose="020B0604020202020204" pitchFamily="34" charset="0"/>
            </a:endParaRPr>
          </a:p>
        </p:txBody>
      </p:sp>
      <p:sp>
        <p:nvSpPr>
          <p:cNvPr id="244738" name="Rectangle 2">
            <a:extLst>
              <a:ext uri="{FF2B5EF4-FFF2-40B4-BE49-F238E27FC236}">
                <a16:creationId xmlns:a16="http://schemas.microsoft.com/office/drawing/2014/main" id="{CDDC8138-9090-022F-79AA-5504D2720DB0}"/>
              </a:ext>
            </a:extLst>
          </p:cNvPr>
          <p:cNvSpPr>
            <a:spLocks noGrp="1" noRot="1" noChangeArrowheads="1"/>
          </p:cNvSpPr>
          <p:nvPr>
            <p:ph type="title"/>
          </p:nvPr>
        </p:nvSpPr>
        <p:spPr/>
        <p:txBody>
          <a:bodyPr/>
          <a:lstStyle/>
          <a:p>
            <a:pPr eaLnBrk="1" hangingPunct="1">
              <a:defRPr/>
            </a:pPr>
            <a:r>
              <a:rPr lang="en-US" altLang="en-US" sz="3200"/>
              <a:t>Example: Log Transformations</a:t>
            </a:r>
          </a:p>
        </p:txBody>
      </p:sp>
      <p:pic>
        <p:nvPicPr>
          <p:cNvPr id="13318" name="Picture 9">
            <a:extLst>
              <a:ext uri="{FF2B5EF4-FFF2-40B4-BE49-F238E27FC236}">
                <a16:creationId xmlns:a16="http://schemas.microsoft.com/office/drawing/2014/main" id="{4DA3F5F6-4F01-E0BE-0ADE-E2717CD40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4" y="1870075"/>
            <a:ext cx="7348537" cy="364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10">
            <a:extLst>
              <a:ext uri="{FF2B5EF4-FFF2-40B4-BE49-F238E27FC236}">
                <a16:creationId xmlns:a16="http://schemas.microsoft.com/office/drawing/2014/main" id="{A76CA5D6-0D5F-D4DF-22FB-A7226AE03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88" y="1878014"/>
            <a:ext cx="1630362"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A3B-8F35-73FE-6A86-73FB67FFF4E4}"/>
              </a:ext>
            </a:extLst>
          </p:cNvPr>
          <p:cNvSpPr>
            <a:spLocks noGrp="1"/>
          </p:cNvSpPr>
          <p:nvPr>
            <p:ph type="title"/>
          </p:nvPr>
        </p:nvSpPr>
        <p:spPr/>
        <p:txBody>
          <a:bodyPr/>
          <a:lstStyle/>
          <a:p>
            <a:r>
              <a:rPr lang="en-US" dirty="0"/>
              <a:t>Classical Computer Vision</a:t>
            </a:r>
            <a:endParaRPr lang="en-IN" dirty="0"/>
          </a:p>
        </p:txBody>
      </p:sp>
      <p:pic>
        <p:nvPicPr>
          <p:cNvPr id="1026" name="Picture 2">
            <a:extLst>
              <a:ext uri="{FF2B5EF4-FFF2-40B4-BE49-F238E27FC236}">
                <a16:creationId xmlns:a16="http://schemas.microsoft.com/office/drawing/2014/main" id="{2CA682DD-27E9-68CE-CD90-17CA61752A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0753" y="1825625"/>
            <a:ext cx="927049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70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4BDF-0DD5-4800-AF35-5B3D9DC2AB63}"/>
              </a:ext>
            </a:extLst>
          </p:cNvPr>
          <p:cNvSpPr>
            <a:spLocks noGrp="1"/>
          </p:cNvSpPr>
          <p:nvPr>
            <p:ph type="title"/>
          </p:nvPr>
        </p:nvSpPr>
        <p:spPr>
          <a:xfrm>
            <a:off x="838200" y="365125"/>
            <a:ext cx="11353800" cy="1325563"/>
          </a:xfrm>
        </p:spPr>
        <p:txBody>
          <a:bodyPr/>
          <a:lstStyle/>
          <a:p>
            <a:r>
              <a:rPr lang="en-US" dirty="0">
                <a:latin typeface="Bookman Old Style" panose="02050604050505020204" pitchFamily="18" charset="0"/>
              </a:rPr>
              <a:t>C</a:t>
            </a:r>
            <a:r>
              <a:rPr lang="en-IN" dirty="0" err="1">
                <a:latin typeface="Bookman Old Style" panose="02050604050505020204" pitchFamily="18" charset="0"/>
              </a:rPr>
              <a:t>lassical</a:t>
            </a:r>
            <a:r>
              <a:rPr lang="en-IN" dirty="0">
                <a:latin typeface="Bookman Old Style" panose="02050604050505020204" pitchFamily="18" charset="0"/>
              </a:rPr>
              <a:t> Computer Vision</a:t>
            </a:r>
          </a:p>
        </p:txBody>
      </p:sp>
      <p:sp>
        <p:nvSpPr>
          <p:cNvPr id="3" name="Content Placeholder 2">
            <a:extLst>
              <a:ext uri="{FF2B5EF4-FFF2-40B4-BE49-F238E27FC236}">
                <a16:creationId xmlns:a16="http://schemas.microsoft.com/office/drawing/2014/main" id="{3C3DFB59-A937-4241-9E28-2AE2689499A0}"/>
              </a:ext>
            </a:extLst>
          </p:cNvPr>
          <p:cNvSpPr>
            <a:spLocks noGrp="1"/>
          </p:cNvSpPr>
          <p:nvPr>
            <p:ph idx="1"/>
          </p:nvPr>
        </p:nvSpPr>
        <p:spPr/>
        <p:txBody>
          <a:bodyPr/>
          <a:lstStyle/>
          <a:p>
            <a:r>
              <a:rPr lang="en-US" dirty="0">
                <a:latin typeface="Gill Sans MT" panose="020B0502020104020203" pitchFamily="34" charset="0"/>
              </a:rPr>
              <a:t> </a:t>
            </a:r>
            <a:r>
              <a:rPr lang="en-IN" dirty="0">
                <a:latin typeface="Gill Sans MT" panose="020B0502020104020203" pitchFamily="34" charset="0"/>
              </a:rPr>
              <a:t>feature based</a:t>
            </a:r>
          </a:p>
          <a:p>
            <a:pPr lvl="1"/>
            <a:r>
              <a:rPr lang="en-IN" dirty="0">
                <a:latin typeface="Gill Sans MT" panose="020B0502020104020203" pitchFamily="34" charset="0"/>
              </a:rPr>
              <a:t>Edges</a:t>
            </a:r>
          </a:p>
          <a:p>
            <a:pPr lvl="1"/>
            <a:r>
              <a:rPr lang="en-IN" dirty="0">
                <a:latin typeface="Gill Sans MT" panose="020B0502020104020203" pitchFamily="34" charset="0"/>
              </a:rPr>
              <a:t>Colour</a:t>
            </a:r>
          </a:p>
          <a:p>
            <a:pPr lvl="1"/>
            <a:r>
              <a:rPr lang="en-IN" dirty="0">
                <a:latin typeface="Gill Sans MT" panose="020B0502020104020203" pitchFamily="34" charset="0"/>
              </a:rPr>
              <a:t>HOG</a:t>
            </a:r>
          </a:p>
          <a:p>
            <a:pPr lvl="1"/>
            <a:r>
              <a:rPr lang="en-IN" dirty="0">
                <a:latin typeface="Gill Sans MT" panose="020B0502020104020203" pitchFamily="34" charset="0"/>
              </a:rPr>
              <a:t>SIFT</a:t>
            </a:r>
          </a:p>
          <a:p>
            <a:pPr lvl="1"/>
            <a:r>
              <a:rPr lang="en-IN" dirty="0">
                <a:latin typeface="Gill Sans MT" panose="020B0502020104020203" pitchFamily="34" charset="0"/>
              </a:rPr>
              <a:t>SURF</a:t>
            </a:r>
          </a:p>
          <a:p>
            <a:pPr marL="0" indent="0">
              <a:buNone/>
            </a:pPr>
            <a:r>
              <a:rPr lang="en-IN" dirty="0">
                <a:latin typeface="Gill Sans MT" panose="020B0502020104020203" pitchFamily="34" charset="0"/>
              </a:rPr>
              <a:t>	</a:t>
            </a:r>
          </a:p>
        </p:txBody>
      </p:sp>
    </p:spTree>
    <p:extLst>
      <p:ext uri="{BB962C8B-B14F-4D97-AF65-F5344CB8AC3E}">
        <p14:creationId xmlns:p14="http://schemas.microsoft.com/office/powerpoint/2010/main" val="1754802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EEF4-E6AA-437C-9689-DBCE41A81DA8}"/>
              </a:ext>
            </a:extLst>
          </p:cNvPr>
          <p:cNvSpPr>
            <a:spLocks noGrp="1"/>
          </p:cNvSpPr>
          <p:nvPr>
            <p:ph type="title"/>
          </p:nvPr>
        </p:nvSpPr>
        <p:spPr/>
        <p:txBody>
          <a:bodyPr/>
          <a:lstStyle/>
          <a:p>
            <a:r>
              <a:rPr lang="en-IN" dirty="0">
                <a:latin typeface="Bookman Old Style" panose="02050604050505020204" pitchFamily="18" charset="0"/>
              </a:rPr>
              <a:t>Recognition: Image Classification</a:t>
            </a:r>
          </a:p>
        </p:txBody>
      </p:sp>
      <p:sp>
        <p:nvSpPr>
          <p:cNvPr id="3" name="Content Placeholder 2">
            <a:extLst>
              <a:ext uri="{FF2B5EF4-FFF2-40B4-BE49-F238E27FC236}">
                <a16:creationId xmlns:a16="http://schemas.microsoft.com/office/drawing/2014/main" id="{E259B93B-6B90-4E9E-A03A-44298BDB531F}"/>
              </a:ext>
            </a:extLst>
          </p:cNvPr>
          <p:cNvSpPr>
            <a:spLocks noGrp="1"/>
          </p:cNvSpPr>
          <p:nvPr>
            <p:ph idx="1"/>
          </p:nvPr>
        </p:nvSpPr>
        <p:spPr>
          <a:xfrm>
            <a:off x="6931374" y="4149993"/>
            <a:ext cx="5011668" cy="1955980"/>
          </a:xfrm>
        </p:spPr>
        <p:txBody>
          <a:bodyPr>
            <a:normAutofit fontScale="85000" lnSpcReduction="20000"/>
          </a:bodyPr>
          <a:lstStyle/>
          <a:p>
            <a:pPr marL="0" indent="0" algn="ctr">
              <a:buNone/>
            </a:pPr>
            <a:r>
              <a:rPr lang="en-US" b="0" i="0" dirty="0">
                <a:solidFill>
                  <a:srgbClr val="C00000"/>
                </a:solidFill>
                <a:effectLst/>
                <a:latin typeface="Gill Sans MT" panose="020B0502020104020203" pitchFamily="34" charset="0"/>
              </a:rPr>
              <a:t>IMAGENET</a:t>
            </a:r>
          </a:p>
          <a:p>
            <a:pPr marL="0" indent="0" algn="ctr">
              <a:buNone/>
            </a:pPr>
            <a:r>
              <a:rPr lang="en-US" b="0" i="0" dirty="0">
                <a:solidFill>
                  <a:srgbClr val="C00000"/>
                </a:solidFill>
                <a:effectLst/>
                <a:latin typeface="Gill Sans MT" panose="020B0502020104020203" pitchFamily="34" charset="0"/>
              </a:rPr>
              <a:t>1000</a:t>
            </a:r>
            <a:r>
              <a:rPr lang="en-US" b="0" i="0" dirty="0">
                <a:solidFill>
                  <a:srgbClr val="333333"/>
                </a:solidFill>
                <a:effectLst/>
                <a:latin typeface="Gill Sans MT" panose="020B0502020104020203" pitchFamily="34" charset="0"/>
              </a:rPr>
              <a:t> </a:t>
            </a:r>
            <a:r>
              <a:rPr lang="en-US" b="0" i="0" dirty="0">
                <a:effectLst/>
                <a:latin typeface="Gill Sans MT" panose="020B0502020104020203" pitchFamily="34" charset="0"/>
              </a:rPr>
              <a:t>object classes </a:t>
            </a:r>
          </a:p>
          <a:p>
            <a:pPr marL="0" indent="0" algn="ctr">
              <a:buNone/>
            </a:pPr>
            <a:r>
              <a:rPr lang="en-US" b="0" i="0" dirty="0">
                <a:effectLst/>
                <a:latin typeface="Gill Sans MT" panose="020B0502020104020203" pitchFamily="34" charset="0"/>
              </a:rPr>
              <a:t>1,281,167 training images</a:t>
            </a:r>
          </a:p>
          <a:p>
            <a:pPr marL="0" indent="0" algn="ctr">
              <a:buNone/>
            </a:pPr>
            <a:r>
              <a:rPr lang="en-US" b="0" i="0" dirty="0">
                <a:effectLst/>
                <a:latin typeface="Gill Sans MT" panose="020B0502020104020203" pitchFamily="34" charset="0"/>
              </a:rPr>
              <a:t>100,000 test images</a:t>
            </a:r>
          </a:p>
          <a:p>
            <a:pPr marL="0" indent="0" algn="ctr">
              <a:buNone/>
            </a:pPr>
            <a:r>
              <a:rPr lang="en-US" dirty="0">
                <a:latin typeface="Gill Sans MT" panose="020B0502020104020203" pitchFamily="34" charset="0"/>
              </a:rPr>
              <a:t>Top 1 Accuracy: 90.88%</a:t>
            </a:r>
            <a:endParaRPr lang="en-IN" dirty="0">
              <a:latin typeface="Gill Sans MT" panose="020B0502020104020203" pitchFamily="34" charset="0"/>
            </a:endParaRPr>
          </a:p>
        </p:txBody>
      </p:sp>
      <p:pic>
        <p:nvPicPr>
          <p:cNvPr id="3074" name="Picture 2" descr="SenseTime Trains ImageNet/AlexNet In Record 1.5 minutes | by Synced |  SyncedReview | Medium">
            <a:extLst>
              <a:ext uri="{FF2B5EF4-FFF2-40B4-BE49-F238E27FC236}">
                <a16:creationId xmlns:a16="http://schemas.microsoft.com/office/drawing/2014/main" id="{B1E1B3CA-F7CE-4C5B-9660-E93666B1E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089" y="1413157"/>
            <a:ext cx="5011667" cy="23995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raining MXNet — part 2: CIFAR-10 | by Julien Simon | Becoming Human:  Artificial Intelligence Magazine">
            <a:extLst>
              <a:ext uri="{FF2B5EF4-FFF2-40B4-BE49-F238E27FC236}">
                <a16:creationId xmlns:a16="http://schemas.microsoft.com/office/drawing/2014/main" id="{7ADA86A6-160C-49BF-ACE4-05DA1B591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64" y="1413157"/>
            <a:ext cx="4815023" cy="239953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C5264D4-F3E5-438A-9D9A-8E82E11E9A99}"/>
              </a:ext>
            </a:extLst>
          </p:cNvPr>
          <p:cNvSpPr txBox="1">
            <a:spLocks/>
          </p:cNvSpPr>
          <p:nvPr/>
        </p:nvSpPr>
        <p:spPr>
          <a:xfrm>
            <a:off x="248958" y="4149993"/>
            <a:ext cx="4745829" cy="195598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C00000"/>
                </a:solidFill>
                <a:latin typeface="Gill Sans MT" panose="020B0502020104020203" pitchFamily="34" charset="0"/>
              </a:rPr>
              <a:t>CIFAR 10</a:t>
            </a:r>
          </a:p>
          <a:p>
            <a:pPr marL="0" indent="0" algn="ctr">
              <a:buFont typeface="Arial" panose="020B0604020202020204" pitchFamily="34" charset="0"/>
              <a:buNone/>
            </a:pPr>
            <a:r>
              <a:rPr lang="en-US" dirty="0">
                <a:solidFill>
                  <a:srgbClr val="C00000"/>
                </a:solidFill>
                <a:latin typeface="Gill Sans MT" panose="020B0502020104020203" pitchFamily="34" charset="0"/>
              </a:rPr>
              <a:t>10</a:t>
            </a:r>
            <a:r>
              <a:rPr lang="en-US" dirty="0">
                <a:solidFill>
                  <a:srgbClr val="333333"/>
                </a:solidFill>
                <a:latin typeface="Gill Sans MT" panose="020B0502020104020203" pitchFamily="34" charset="0"/>
              </a:rPr>
              <a:t> </a:t>
            </a:r>
            <a:r>
              <a:rPr lang="en-US" dirty="0">
                <a:latin typeface="Gill Sans MT" panose="020B0502020104020203" pitchFamily="34" charset="0"/>
              </a:rPr>
              <a:t>object classes </a:t>
            </a:r>
          </a:p>
          <a:p>
            <a:pPr marL="0" indent="0" algn="ctr">
              <a:buFont typeface="Arial" panose="020B0604020202020204" pitchFamily="34" charset="0"/>
              <a:buNone/>
            </a:pPr>
            <a:r>
              <a:rPr lang="en-US" dirty="0">
                <a:latin typeface="Gill Sans MT" panose="020B0502020104020203" pitchFamily="34" charset="0"/>
              </a:rPr>
              <a:t>50000 training images</a:t>
            </a:r>
          </a:p>
          <a:p>
            <a:pPr marL="0" indent="0" algn="ctr">
              <a:buFont typeface="Arial" panose="020B0604020202020204" pitchFamily="34" charset="0"/>
              <a:buNone/>
            </a:pPr>
            <a:r>
              <a:rPr lang="en-US" dirty="0">
                <a:latin typeface="Gill Sans MT" panose="020B0502020104020203" pitchFamily="34" charset="0"/>
              </a:rPr>
              <a:t>10,000 test images</a:t>
            </a:r>
          </a:p>
          <a:p>
            <a:pPr marL="0" indent="0" algn="ctr">
              <a:buFont typeface="Arial" panose="020B0604020202020204" pitchFamily="34" charset="0"/>
              <a:buNone/>
            </a:pPr>
            <a:r>
              <a:rPr lang="en-US" dirty="0">
                <a:latin typeface="Gill Sans MT" panose="020B0502020104020203" pitchFamily="34" charset="0"/>
              </a:rPr>
              <a:t>Accuracy: 99.5%</a:t>
            </a:r>
            <a:endParaRPr lang="en-IN" dirty="0">
              <a:latin typeface="Gill Sans MT" panose="020B0502020104020203" pitchFamily="34" charset="0"/>
            </a:endParaRPr>
          </a:p>
        </p:txBody>
      </p:sp>
      <p:sp>
        <p:nvSpPr>
          <p:cNvPr id="4" name="TextBox 3">
            <a:extLst>
              <a:ext uri="{FF2B5EF4-FFF2-40B4-BE49-F238E27FC236}">
                <a16:creationId xmlns:a16="http://schemas.microsoft.com/office/drawing/2014/main" id="{E1C16C07-A163-4C7D-B527-ED5869E859A9}"/>
              </a:ext>
            </a:extLst>
          </p:cNvPr>
          <p:cNvSpPr txBox="1"/>
          <p:nvPr/>
        </p:nvSpPr>
        <p:spPr>
          <a:xfrm>
            <a:off x="374932" y="6212445"/>
            <a:ext cx="11426377" cy="461665"/>
          </a:xfrm>
          <a:prstGeom prst="rect">
            <a:avLst/>
          </a:prstGeom>
          <a:noFill/>
        </p:spPr>
        <p:txBody>
          <a:bodyPr wrap="square" rtlCol="0">
            <a:spAutoFit/>
          </a:bodyPr>
          <a:lstStyle/>
          <a:p>
            <a:pPr algn="ctr"/>
            <a:r>
              <a:rPr lang="en-IN" sz="2400" dirty="0">
                <a:latin typeface="Gill Sans MT" panose="020B0502020104020203" pitchFamily="34" charset="0"/>
              </a:rPr>
              <a:t>Image classification on standard datasets have achieved good Accuracy</a:t>
            </a:r>
          </a:p>
        </p:txBody>
      </p:sp>
    </p:spTree>
    <p:extLst>
      <p:ext uri="{BB962C8B-B14F-4D97-AF65-F5344CB8AC3E}">
        <p14:creationId xmlns:p14="http://schemas.microsoft.com/office/powerpoint/2010/main" val="2214484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4BDF-0DD5-4800-AF35-5B3D9DC2AB63}"/>
              </a:ext>
            </a:extLst>
          </p:cNvPr>
          <p:cNvSpPr>
            <a:spLocks noGrp="1"/>
          </p:cNvSpPr>
          <p:nvPr>
            <p:ph type="title"/>
          </p:nvPr>
        </p:nvSpPr>
        <p:spPr>
          <a:xfrm>
            <a:off x="838200" y="365125"/>
            <a:ext cx="11353800" cy="1325563"/>
          </a:xfrm>
        </p:spPr>
        <p:txBody>
          <a:bodyPr/>
          <a:lstStyle/>
          <a:p>
            <a:r>
              <a:rPr lang="en-US" dirty="0">
                <a:latin typeface="Bookman Old Style" panose="02050604050505020204" pitchFamily="18" charset="0"/>
              </a:rPr>
              <a:t>DL for </a:t>
            </a:r>
            <a:r>
              <a:rPr lang="en-IN" dirty="0">
                <a:latin typeface="Bookman Old Style" panose="02050604050505020204" pitchFamily="18" charset="0"/>
              </a:rPr>
              <a:t>Computer Vision : from 2012 onwards</a:t>
            </a:r>
          </a:p>
        </p:txBody>
      </p:sp>
      <p:sp>
        <p:nvSpPr>
          <p:cNvPr id="3" name="Content Placeholder 2">
            <a:extLst>
              <a:ext uri="{FF2B5EF4-FFF2-40B4-BE49-F238E27FC236}">
                <a16:creationId xmlns:a16="http://schemas.microsoft.com/office/drawing/2014/main" id="{3C3DFB59-A937-4241-9E28-2AE2689499A0}"/>
              </a:ext>
            </a:extLst>
          </p:cNvPr>
          <p:cNvSpPr>
            <a:spLocks noGrp="1"/>
          </p:cNvSpPr>
          <p:nvPr>
            <p:ph idx="1"/>
          </p:nvPr>
        </p:nvSpPr>
        <p:spPr>
          <a:xfrm>
            <a:off x="838200" y="1825624"/>
            <a:ext cx="10515600" cy="5032375"/>
          </a:xfrm>
        </p:spPr>
        <p:txBody>
          <a:bodyPr/>
          <a:lstStyle/>
          <a:p>
            <a:pPr marL="0" indent="0">
              <a:buNone/>
            </a:pPr>
            <a:r>
              <a:rPr lang="en-IN" dirty="0">
                <a:latin typeface="Gill Sans MT" panose="020B0502020104020203" pitchFamily="34" charset="0"/>
              </a:rPr>
              <a:t>Results on ILSVRC dataset</a:t>
            </a:r>
          </a:p>
          <a:p>
            <a:pPr marL="0" indent="0">
              <a:buNone/>
            </a:pPr>
            <a:r>
              <a:rPr lang="en-IN" dirty="0">
                <a:latin typeface="Gill Sans MT" panose="020B0502020104020203" pitchFamily="34" charset="0"/>
              </a:rPr>
              <a:t>	</a:t>
            </a:r>
          </a:p>
        </p:txBody>
      </p:sp>
      <p:pic>
        <p:nvPicPr>
          <p:cNvPr id="2050" name="Picture 2" descr="Algorithms that won the ImageNet Large Scale Visual Recognition... |  Download Scientific Diagram">
            <a:extLst>
              <a:ext uri="{FF2B5EF4-FFF2-40B4-BE49-F238E27FC236}">
                <a16:creationId xmlns:a16="http://schemas.microsoft.com/office/drawing/2014/main" id="{23FD7C51-68AA-24EE-7462-7332D2545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3427757"/>
            <a:ext cx="809625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69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4BDF-0DD5-4800-AF35-5B3D9DC2AB63}"/>
              </a:ext>
            </a:extLst>
          </p:cNvPr>
          <p:cNvSpPr>
            <a:spLocks noGrp="1"/>
          </p:cNvSpPr>
          <p:nvPr>
            <p:ph type="title"/>
          </p:nvPr>
        </p:nvSpPr>
        <p:spPr>
          <a:xfrm>
            <a:off x="838200" y="365125"/>
            <a:ext cx="11353800" cy="1325563"/>
          </a:xfrm>
        </p:spPr>
        <p:txBody>
          <a:bodyPr/>
          <a:lstStyle/>
          <a:p>
            <a:r>
              <a:rPr lang="en-US" dirty="0">
                <a:latin typeface="Bookman Old Style" panose="02050604050505020204" pitchFamily="18" charset="0"/>
              </a:rPr>
              <a:t>What all we cover in this course</a:t>
            </a:r>
            <a:endParaRPr lang="en-IN"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3C3DFB59-A937-4241-9E28-2AE2689499A0}"/>
              </a:ext>
            </a:extLst>
          </p:cNvPr>
          <p:cNvSpPr>
            <a:spLocks noGrp="1"/>
          </p:cNvSpPr>
          <p:nvPr>
            <p:ph idx="1"/>
          </p:nvPr>
        </p:nvSpPr>
        <p:spPr/>
        <p:txBody>
          <a:bodyPr>
            <a:normAutofit/>
          </a:bodyPr>
          <a:lstStyle/>
          <a:p>
            <a:r>
              <a:rPr lang="en-US" dirty="0">
                <a:latin typeface="Gill Sans MT" panose="020B0502020104020203" pitchFamily="34" charset="0"/>
              </a:rPr>
              <a:t> </a:t>
            </a:r>
            <a:r>
              <a:rPr lang="en-IN" dirty="0">
                <a:latin typeface="Gill Sans MT" panose="020B0502020104020203" pitchFamily="34" charset="0"/>
              </a:rPr>
              <a:t>Convolutional neural Networks</a:t>
            </a:r>
          </a:p>
          <a:p>
            <a:pPr lvl="1"/>
            <a:r>
              <a:rPr lang="en-IN" dirty="0" err="1">
                <a:latin typeface="Gill Sans MT" panose="020B0502020104020203" pitchFamily="34" charset="0"/>
              </a:rPr>
              <a:t>Alexnet</a:t>
            </a:r>
            <a:endParaRPr lang="en-IN" dirty="0">
              <a:latin typeface="Gill Sans MT" panose="020B0502020104020203" pitchFamily="34" charset="0"/>
            </a:endParaRPr>
          </a:p>
          <a:p>
            <a:pPr lvl="1"/>
            <a:r>
              <a:rPr lang="en-IN" dirty="0" err="1">
                <a:latin typeface="Gill Sans MT" panose="020B0502020104020203" pitchFamily="34" charset="0"/>
              </a:rPr>
              <a:t>VGGnet</a:t>
            </a:r>
            <a:endParaRPr lang="en-IN" dirty="0">
              <a:latin typeface="Gill Sans MT" panose="020B0502020104020203" pitchFamily="34" charset="0"/>
            </a:endParaRPr>
          </a:p>
          <a:p>
            <a:pPr lvl="1"/>
            <a:r>
              <a:rPr lang="en-IN" dirty="0">
                <a:latin typeface="Gill Sans MT" panose="020B0502020104020203" pitchFamily="34" charset="0"/>
              </a:rPr>
              <a:t>Resnet</a:t>
            </a:r>
          </a:p>
          <a:p>
            <a:pPr marL="457200" lvl="1" indent="0">
              <a:buNone/>
            </a:pPr>
            <a:endParaRPr lang="en-IN" dirty="0">
              <a:latin typeface="Gill Sans MT" panose="020B0502020104020203" pitchFamily="34" charset="0"/>
            </a:endParaRPr>
          </a:p>
          <a:p>
            <a:r>
              <a:rPr lang="en-IN" dirty="0">
                <a:latin typeface="Gill Sans MT" panose="020B0502020104020203" pitchFamily="34" charset="0"/>
              </a:rPr>
              <a:t> Generative Adversarial Networks (GAN)</a:t>
            </a:r>
          </a:p>
          <a:p>
            <a:r>
              <a:rPr lang="en-IN" dirty="0">
                <a:latin typeface="Gill Sans MT" panose="020B0502020104020203" pitchFamily="34" charset="0"/>
              </a:rPr>
              <a:t>Transformers</a:t>
            </a:r>
          </a:p>
          <a:p>
            <a:pPr marL="0" indent="0">
              <a:buNone/>
            </a:pPr>
            <a:endParaRPr lang="en-IN" dirty="0">
              <a:latin typeface="Gill Sans MT" panose="020B0502020104020203" pitchFamily="34" charset="0"/>
            </a:endParaRPr>
          </a:p>
          <a:p>
            <a:pPr marL="0" indent="0">
              <a:buNone/>
            </a:pPr>
            <a:r>
              <a:rPr lang="en-IN" dirty="0">
                <a:latin typeface="Gill Sans MT" panose="020B0502020104020203" pitchFamily="34" charset="0"/>
              </a:rPr>
              <a:t>	</a:t>
            </a:r>
          </a:p>
        </p:txBody>
      </p:sp>
    </p:spTree>
    <p:extLst>
      <p:ext uri="{BB962C8B-B14F-4D97-AF65-F5344CB8AC3E}">
        <p14:creationId xmlns:p14="http://schemas.microsoft.com/office/powerpoint/2010/main" val="634983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4BDF-0DD5-4800-AF35-5B3D9DC2AB63}"/>
              </a:ext>
            </a:extLst>
          </p:cNvPr>
          <p:cNvSpPr>
            <a:spLocks noGrp="1"/>
          </p:cNvSpPr>
          <p:nvPr>
            <p:ph type="title"/>
          </p:nvPr>
        </p:nvSpPr>
        <p:spPr>
          <a:xfrm>
            <a:off x="838200" y="365125"/>
            <a:ext cx="9186333" cy="1325563"/>
          </a:xfrm>
        </p:spPr>
        <p:txBody>
          <a:bodyPr/>
          <a:lstStyle/>
          <a:p>
            <a:r>
              <a:rPr lang="en-IN" dirty="0">
                <a:latin typeface="Bookman Old Style" panose="02050604050505020204" pitchFamily="18" charset="0"/>
              </a:rPr>
              <a:t>Top Vision/ML conferences</a:t>
            </a:r>
          </a:p>
        </p:txBody>
      </p:sp>
      <p:sp>
        <p:nvSpPr>
          <p:cNvPr id="3" name="Content Placeholder 2">
            <a:extLst>
              <a:ext uri="{FF2B5EF4-FFF2-40B4-BE49-F238E27FC236}">
                <a16:creationId xmlns:a16="http://schemas.microsoft.com/office/drawing/2014/main" id="{3C3DFB59-A937-4241-9E28-2AE2689499A0}"/>
              </a:ext>
            </a:extLst>
          </p:cNvPr>
          <p:cNvSpPr>
            <a:spLocks noGrp="1"/>
          </p:cNvSpPr>
          <p:nvPr>
            <p:ph idx="1"/>
          </p:nvPr>
        </p:nvSpPr>
        <p:spPr>
          <a:xfrm>
            <a:off x="838200" y="2299757"/>
            <a:ext cx="10515600" cy="4033310"/>
          </a:xfrm>
        </p:spPr>
        <p:txBody>
          <a:bodyPr>
            <a:normAutofit fontScale="85000" lnSpcReduction="20000"/>
          </a:bodyPr>
          <a:lstStyle/>
          <a:p>
            <a:pPr>
              <a:lnSpc>
                <a:spcPct val="160000"/>
              </a:lnSpc>
            </a:pPr>
            <a:r>
              <a:rPr lang="en-US" dirty="0">
                <a:latin typeface="Gill Sans MT" panose="020B0502020104020203" pitchFamily="34" charset="0"/>
              </a:rPr>
              <a:t> IEEE International Conference on  CVPR(Computer Vision and Pattern Recognition )</a:t>
            </a:r>
          </a:p>
          <a:p>
            <a:pPr>
              <a:lnSpc>
                <a:spcPct val="160000"/>
              </a:lnSpc>
            </a:pPr>
            <a:r>
              <a:rPr lang="en-US" dirty="0">
                <a:latin typeface="Gill Sans MT" panose="020B0502020104020203" pitchFamily="34" charset="0"/>
              </a:rPr>
              <a:t>ICCV (International Conference on Computer Vision)</a:t>
            </a:r>
          </a:p>
          <a:p>
            <a:pPr>
              <a:lnSpc>
                <a:spcPct val="160000"/>
              </a:lnSpc>
            </a:pPr>
            <a:r>
              <a:rPr lang="en-US" dirty="0">
                <a:latin typeface="Gill Sans MT" panose="020B0502020104020203" pitchFamily="34" charset="0"/>
              </a:rPr>
              <a:t>ECCV(European Conference on Computer Vision)</a:t>
            </a:r>
          </a:p>
          <a:p>
            <a:pPr>
              <a:lnSpc>
                <a:spcPct val="160000"/>
              </a:lnSpc>
            </a:pPr>
            <a:r>
              <a:rPr lang="en-US" dirty="0">
                <a:latin typeface="Gill Sans MT" panose="020B0502020104020203" pitchFamily="34" charset="0"/>
              </a:rPr>
              <a:t>WACV(Winter Conference on Applications of Computer Vision)</a:t>
            </a:r>
          </a:p>
          <a:p>
            <a:endParaRPr lang="en-IN" dirty="0">
              <a:latin typeface="Gill Sans MT" panose="020B0502020104020203" pitchFamily="34" charset="0"/>
            </a:endParaRPr>
          </a:p>
          <a:p>
            <a:pPr marL="0" indent="0">
              <a:buNone/>
            </a:pPr>
            <a:r>
              <a:rPr lang="en-IN" dirty="0">
                <a:latin typeface="Gill Sans MT" panose="020B0502020104020203" pitchFamily="34" charset="0"/>
              </a:rPr>
              <a:t>	</a:t>
            </a:r>
          </a:p>
        </p:txBody>
      </p:sp>
      <p:sp>
        <p:nvSpPr>
          <p:cNvPr id="4" name="Title 1">
            <a:extLst>
              <a:ext uri="{FF2B5EF4-FFF2-40B4-BE49-F238E27FC236}">
                <a16:creationId xmlns:a16="http://schemas.microsoft.com/office/drawing/2014/main" id="{11A40C42-CF09-7E7F-FACC-15D0B3285D32}"/>
              </a:ext>
            </a:extLst>
          </p:cNvPr>
          <p:cNvSpPr txBox="1">
            <a:spLocks/>
          </p:cNvSpPr>
          <p:nvPr/>
        </p:nvSpPr>
        <p:spPr>
          <a:xfrm>
            <a:off x="838200" y="1456267"/>
            <a:ext cx="6036734" cy="92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400" dirty="0">
                <a:latin typeface="Bookman Old Style" panose="02050604050505020204" pitchFamily="18" charset="0"/>
              </a:rPr>
              <a:t>Computer Vision</a:t>
            </a:r>
          </a:p>
        </p:txBody>
      </p:sp>
    </p:spTree>
    <p:extLst>
      <p:ext uri="{BB962C8B-B14F-4D97-AF65-F5344CB8AC3E}">
        <p14:creationId xmlns:p14="http://schemas.microsoft.com/office/powerpoint/2010/main" val="1078988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4BDF-0DD5-4800-AF35-5B3D9DC2AB63}"/>
              </a:ext>
            </a:extLst>
          </p:cNvPr>
          <p:cNvSpPr>
            <a:spLocks noGrp="1"/>
          </p:cNvSpPr>
          <p:nvPr>
            <p:ph type="title"/>
          </p:nvPr>
        </p:nvSpPr>
        <p:spPr>
          <a:xfrm>
            <a:off x="838200" y="365125"/>
            <a:ext cx="9186333" cy="1325563"/>
          </a:xfrm>
        </p:spPr>
        <p:txBody>
          <a:bodyPr/>
          <a:lstStyle/>
          <a:p>
            <a:r>
              <a:rPr lang="en-IN" dirty="0">
                <a:latin typeface="Bookman Old Style" panose="02050604050505020204" pitchFamily="18" charset="0"/>
              </a:rPr>
              <a:t>Top Vision/ML conferences</a:t>
            </a:r>
          </a:p>
        </p:txBody>
      </p:sp>
      <p:sp>
        <p:nvSpPr>
          <p:cNvPr id="3" name="Content Placeholder 2">
            <a:extLst>
              <a:ext uri="{FF2B5EF4-FFF2-40B4-BE49-F238E27FC236}">
                <a16:creationId xmlns:a16="http://schemas.microsoft.com/office/drawing/2014/main" id="{3C3DFB59-A937-4241-9E28-2AE2689499A0}"/>
              </a:ext>
            </a:extLst>
          </p:cNvPr>
          <p:cNvSpPr>
            <a:spLocks noGrp="1"/>
          </p:cNvSpPr>
          <p:nvPr>
            <p:ph idx="1"/>
          </p:nvPr>
        </p:nvSpPr>
        <p:spPr>
          <a:xfrm>
            <a:off x="838200" y="2587096"/>
            <a:ext cx="10515600" cy="3585103"/>
          </a:xfrm>
        </p:spPr>
        <p:txBody>
          <a:bodyPr>
            <a:normAutofit fontScale="92500" lnSpcReduction="20000"/>
          </a:bodyPr>
          <a:lstStyle/>
          <a:p>
            <a:pPr>
              <a:lnSpc>
                <a:spcPct val="160000"/>
              </a:lnSpc>
            </a:pPr>
            <a:r>
              <a:rPr lang="en-US" dirty="0">
                <a:latin typeface="Gill Sans MT" panose="020B0502020104020203" pitchFamily="34" charset="0"/>
              </a:rPr>
              <a:t>NeurIPS (Conference on Neural Information Processing Systems)</a:t>
            </a:r>
          </a:p>
          <a:p>
            <a:pPr>
              <a:lnSpc>
                <a:spcPct val="160000"/>
              </a:lnSpc>
            </a:pPr>
            <a:r>
              <a:rPr lang="en-IN" dirty="0">
                <a:latin typeface="Gill Sans MT" panose="020B0502020104020203" pitchFamily="34" charset="0"/>
              </a:rPr>
              <a:t>ICML(</a:t>
            </a:r>
            <a:r>
              <a:rPr lang="en-US" dirty="0">
                <a:latin typeface="Gill Sans MT" panose="020B0502020104020203" pitchFamily="34" charset="0"/>
              </a:rPr>
              <a:t>International Conference on Machine Learning</a:t>
            </a:r>
            <a:r>
              <a:rPr lang="en-IN" dirty="0">
                <a:latin typeface="Gill Sans MT" panose="020B0502020104020203" pitchFamily="34" charset="0"/>
              </a:rPr>
              <a:t>)</a:t>
            </a:r>
          </a:p>
          <a:p>
            <a:pPr>
              <a:lnSpc>
                <a:spcPct val="160000"/>
              </a:lnSpc>
            </a:pPr>
            <a:r>
              <a:rPr lang="en-IN" dirty="0">
                <a:latin typeface="Gill Sans MT" panose="020B0502020104020203" pitchFamily="34" charset="0"/>
              </a:rPr>
              <a:t>ICLR(</a:t>
            </a:r>
            <a:r>
              <a:rPr lang="en-US" dirty="0">
                <a:latin typeface="Gill Sans MT" panose="020B0502020104020203" pitchFamily="34" charset="0"/>
              </a:rPr>
              <a:t>International Conference on Learning Representations</a:t>
            </a:r>
            <a:r>
              <a:rPr lang="en-IN" dirty="0">
                <a:latin typeface="Gill Sans MT" panose="020B0502020104020203" pitchFamily="34" charset="0"/>
              </a:rPr>
              <a:t>)</a:t>
            </a:r>
          </a:p>
          <a:p>
            <a:pPr>
              <a:lnSpc>
                <a:spcPct val="160000"/>
              </a:lnSpc>
            </a:pPr>
            <a:r>
              <a:rPr lang="en-IN" dirty="0">
                <a:latin typeface="Gill Sans MT" panose="020B0502020104020203" pitchFamily="34" charset="0"/>
              </a:rPr>
              <a:t>AAAI(</a:t>
            </a:r>
            <a:r>
              <a:rPr lang="en-US" dirty="0">
                <a:latin typeface="Gill Sans MT" panose="020B0502020104020203" pitchFamily="34" charset="0"/>
              </a:rPr>
              <a:t>Association for the Advancement of Artificial Intelligence</a:t>
            </a:r>
            <a:r>
              <a:rPr lang="en-IN" dirty="0">
                <a:latin typeface="Gill Sans MT" panose="020B0502020104020203" pitchFamily="34" charset="0"/>
              </a:rPr>
              <a:t>)</a:t>
            </a:r>
          </a:p>
          <a:p>
            <a:endParaRPr lang="en-IN" dirty="0">
              <a:latin typeface="Gill Sans MT" panose="020B0502020104020203" pitchFamily="34" charset="0"/>
            </a:endParaRPr>
          </a:p>
          <a:p>
            <a:pPr marL="0" indent="0">
              <a:buNone/>
            </a:pPr>
            <a:r>
              <a:rPr lang="en-IN" dirty="0">
                <a:latin typeface="Gill Sans MT" panose="020B0502020104020203" pitchFamily="34" charset="0"/>
              </a:rPr>
              <a:t>	</a:t>
            </a:r>
          </a:p>
        </p:txBody>
      </p:sp>
      <p:sp>
        <p:nvSpPr>
          <p:cNvPr id="4" name="Title 1">
            <a:extLst>
              <a:ext uri="{FF2B5EF4-FFF2-40B4-BE49-F238E27FC236}">
                <a16:creationId xmlns:a16="http://schemas.microsoft.com/office/drawing/2014/main" id="{11A40C42-CF09-7E7F-FACC-15D0B3285D32}"/>
              </a:ext>
            </a:extLst>
          </p:cNvPr>
          <p:cNvSpPr txBox="1">
            <a:spLocks/>
          </p:cNvSpPr>
          <p:nvPr/>
        </p:nvSpPr>
        <p:spPr>
          <a:xfrm>
            <a:off x="838200" y="1456267"/>
            <a:ext cx="6036734" cy="92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400" dirty="0">
                <a:latin typeface="Bookman Old Style" panose="02050604050505020204" pitchFamily="18" charset="0"/>
              </a:rPr>
              <a:t>Machine Learning</a:t>
            </a:r>
          </a:p>
        </p:txBody>
      </p:sp>
    </p:spTree>
    <p:extLst>
      <p:ext uri="{BB962C8B-B14F-4D97-AF65-F5344CB8AC3E}">
        <p14:creationId xmlns:p14="http://schemas.microsoft.com/office/powerpoint/2010/main" val="1635151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4BDF-0DD5-4800-AF35-5B3D9DC2AB63}"/>
              </a:ext>
            </a:extLst>
          </p:cNvPr>
          <p:cNvSpPr>
            <a:spLocks noGrp="1"/>
          </p:cNvSpPr>
          <p:nvPr>
            <p:ph type="title"/>
          </p:nvPr>
        </p:nvSpPr>
        <p:spPr>
          <a:xfrm>
            <a:off x="838200" y="365125"/>
            <a:ext cx="9186333" cy="1325563"/>
          </a:xfrm>
        </p:spPr>
        <p:txBody>
          <a:bodyPr/>
          <a:lstStyle/>
          <a:p>
            <a:r>
              <a:rPr lang="en-IN" dirty="0">
                <a:latin typeface="Bookman Old Style" panose="02050604050505020204" pitchFamily="18" charset="0"/>
              </a:rPr>
              <a:t>Our Vision</a:t>
            </a:r>
          </a:p>
        </p:txBody>
      </p:sp>
      <p:sp>
        <p:nvSpPr>
          <p:cNvPr id="3" name="Content Placeholder 2">
            <a:extLst>
              <a:ext uri="{FF2B5EF4-FFF2-40B4-BE49-F238E27FC236}">
                <a16:creationId xmlns:a16="http://schemas.microsoft.com/office/drawing/2014/main" id="{3C3DFB59-A937-4241-9E28-2AE2689499A0}"/>
              </a:ext>
            </a:extLst>
          </p:cNvPr>
          <p:cNvSpPr>
            <a:spLocks noGrp="1"/>
          </p:cNvSpPr>
          <p:nvPr>
            <p:ph idx="1"/>
          </p:nvPr>
        </p:nvSpPr>
        <p:spPr>
          <a:xfrm>
            <a:off x="838200" y="1690688"/>
            <a:ext cx="10515600" cy="2889779"/>
          </a:xfrm>
        </p:spPr>
        <p:txBody>
          <a:bodyPr>
            <a:normAutofit/>
          </a:bodyPr>
          <a:lstStyle/>
          <a:p>
            <a:pPr marL="0" indent="0">
              <a:lnSpc>
                <a:spcPct val="160000"/>
              </a:lnSpc>
              <a:buNone/>
            </a:pPr>
            <a:r>
              <a:rPr lang="en-US" dirty="0">
                <a:latin typeface="Gill Sans MT" panose="020B0502020104020203" pitchFamily="34" charset="0"/>
              </a:rPr>
              <a:t> To emerge as a world-class university in creating and disseminating knowledge and providing students with a unique learning experience in their chosen field of scholarship, that would best serve the society. </a:t>
            </a:r>
            <a:endParaRPr lang="en-IN" dirty="0">
              <a:latin typeface="Gill Sans MT" panose="020B0502020104020203" pitchFamily="34" charset="0"/>
            </a:endParaRPr>
          </a:p>
        </p:txBody>
      </p:sp>
    </p:spTree>
    <p:extLst>
      <p:ext uri="{BB962C8B-B14F-4D97-AF65-F5344CB8AC3E}">
        <p14:creationId xmlns:p14="http://schemas.microsoft.com/office/powerpoint/2010/main" val="4246288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5FDA-D857-25F8-36E7-7020A7496DE1}"/>
              </a:ext>
            </a:extLst>
          </p:cNvPr>
          <p:cNvSpPr>
            <a:spLocks noGrp="1"/>
          </p:cNvSpPr>
          <p:nvPr>
            <p:ph type="title"/>
          </p:nvPr>
        </p:nvSpPr>
        <p:spPr/>
        <p:txBody>
          <a:bodyPr/>
          <a:lstStyle/>
          <a:p>
            <a:r>
              <a:rPr lang="en-US" dirty="0"/>
              <a:t>Relevant papers</a:t>
            </a:r>
            <a:endParaRPr lang="en-IN" dirty="0"/>
          </a:p>
        </p:txBody>
      </p:sp>
      <p:sp>
        <p:nvSpPr>
          <p:cNvPr id="3" name="Content Placeholder 2">
            <a:extLst>
              <a:ext uri="{FF2B5EF4-FFF2-40B4-BE49-F238E27FC236}">
                <a16:creationId xmlns:a16="http://schemas.microsoft.com/office/drawing/2014/main" id="{04A98FC5-7473-8218-AA88-474474C202E5}"/>
              </a:ext>
            </a:extLst>
          </p:cNvPr>
          <p:cNvSpPr>
            <a:spLocks noGrp="1"/>
          </p:cNvSpPr>
          <p:nvPr>
            <p:ph idx="1"/>
          </p:nvPr>
        </p:nvSpPr>
        <p:spPr/>
        <p:txBody>
          <a:bodyPr/>
          <a:lstStyle/>
          <a:p>
            <a:pPr algn="l"/>
            <a:r>
              <a:rPr lang="en-US" b="0" i="0" u="none" strike="noStrike" dirty="0" err="1">
                <a:solidFill>
                  <a:srgbClr val="1A0DAB"/>
                </a:solidFill>
                <a:effectLst/>
                <a:latin typeface="Arial" panose="020B0604020202020204" pitchFamily="34" charset="0"/>
                <a:hlinkClick r:id="rId2"/>
              </a:rPr>
              <a:t>Imagenet</a:t>
            </a:r>
            <a:r>
              <a:rPr lang="en-US" b="0" i="0" u="none" strike="noStrike" dirty="0">
                <a:solidFill>
                  <a:srgbClr val="1A0DAB"/>
                </a:solidFill>
                <a:effectLst/>
                <a:latin typeface="Arial" panose="020B0604020202020204" pitchFamily="34" charset="0"/>
                <a:hlinkClick r:id="rId2"/>
              </a:rPr>
              <a:t> classification with deep convolutional neural networks</a:t>
            </a:r>
            <a:r>
              <a:rPr lang="en-US" b="0" i="0" u="none" strike="noStrike" dirty="0">
                <a:solidFill>
                  <a:srgbClr val="1A0DAB"/>
                </a:solidFill>
                <a:effectLst/>
                <a:latin typeface="Arial" panose="020B0604020202020204" pitchFamily="34" charset="0"/>
              </a:rPr>
              <a:t> </a:t>
            </a:r>
            <a:r>
              <a:rPr lang="en-US" b="0" i="0" dirty="0">
                <a:solidFill>
                  <a:srgbClr val="777777"/>
                </a:solidFill>
                <a:effectLst/>
                <a:latin typeface="Arial" panose="020B0604020202020204" pitchFamily="34" charset="0"/>
              </a:rPr>
              <a:t>A </a:t>
            </a:r>
            <a:r>
              <a:rPr lang="en-US" b="0" i="0" dirty="0" err="1">
                <a:solidFill>
                  <a:srgbClr val="777777"/>
                </a:solidFill>
                <a:effectLst/>
                <a:latin typeface="Arial" panose="020B0604020202020204" pitchFamily="34" charset="0"/>
              </a:rPr>
              <a:t>Krizhevsky</a:t>
            </a:r>
            <a:r>
              <a:rPr lang="en-US" b="0" i="0" dirty="0">
                <a:solidFill>
                  <a:srgbClr val="777777"/>
                </a:solidFill>
                <a:effectLst/>
                <a:latin typeface="Arial" panose="020B0604020202020204" pitchFamily="34" charset="0"/>
              </a:rPr>
              <a:t>, I </a:t>
            </a:r>
            <a:r>
              <a:rPr lang="en-US" b="0" i="0" dirty="0" err="1">
                <a:solidFill>
                  <a:srgbClr val="777777"/>
                </a:solidFill>
                <a:effectLst/>
                <a:latin typeface="Arial" panose="020B0604020202020204" pitchFamily="34" charset="0"/>
              </a:rPr>
              <a:t>Sutskever</a:t>
            </a:r>
            <a:r>
              <a:rPr lang="en-US" b="0" i="0" dirty="0">
                <a:solidFill>
                  <a:srgbClr val="777777"/>
                </a:solidFill>
                <a:effectLst/>
                <a:latin typeface="Arial" panose="020B0604020202020204" pitchFamily="34" charset="0"/>
              </a:rPr>
              <a:t>, GE Hinton</a:t>
            </a:r>
          </a:p>
          <a:p>
            <a:pPr marL="0" indent="0" algn="l">
              <a:buNone/>
            </a:pPr>
            <a:r>
              <a:rPr lang="en-US" b="0" i="0" dirty="0">
                <a:solidFill>
                  <a:srgbClr val="777777"/>
                </a:solidFill>
                <a:effectLst/>
                <a:latin typeface="Arial" panose="020B0604020202020204" pitchFamily="34" charset="0"/>
              </a:rPr>
              <a:t> </a:t>
            </a:r>
            <a:r>
              <a:rPr lang="en-US" dirty="0"/>
              <a:t>Proceedings of the 25th International Conference on Neural  </a:t>
            </a:r>
          </a:p>
          <a:p>
            <a:pPr marL="0" indent="0" algn="l">
              <a:buNone/>
            </a:pPr>
            <a:r>
              <a:rPr lang="en-US" dirty="0"/>
              <a:t>  Information Processing Systems (Lake Tahoe, NV, Dec. 2012), 1097  –1105</a:t>
            </a:r>
            <a:r>
              <a:rPr lang="en-US" b="0" i="0" dirty="0">
                <a:solidFill>
                  <a:srgbClr val="777777"/>
                </a:solidFill>
                <a:effectLst/>
                <a:latin typeface="Arial" panose="020B0604020202020204" pitchFamily="34" charset="0"/>
              </a:rPr>
              <a:t> (2012): 120054 citations</a:t>
            </a:r>
          </a:p>
          <a:p>
            <a:pPr algn="l"/>
            <a:r>
              <a:rPr lang="en-IN" b="0" i="0" u="none" strike="noStrike" dirty="0">
                <a:solidFill>
                  <a:srgbClr val="1A0DAB"/>
                </a:solidFill>
                <a:effectLst/>
                <a:latin typeface="Arial" panose="020B0604020202020204" pitchFamily="34" charset="0"/>
                <a:hlinkClick r:id="rId3"/>
              </a:rPr>
              <a:t>Very deep convolutional networks for large-scale image </a:t>
            </a:r>
            <a:r>
              <a:rPr lang="en-IN" b="0" i="0" u="none" strike="noStrike" dirty="0" err="1">
                <a:solidFill>
                  <a:srgbClr val="1A0DAB"/>
                </a:solidFill>
                <a:effectLst/>
                <a:latin typeface="Arial" panose="020B0604020202020204" pitchFamily="34" charset="0"/>
                <a:hlinkClick r:id="rId3"/>
              </a:rPr>
              <a:t>recognition</a:t>
            </a:r>
            <a:r>
              <a:rPr lang="en-IN" b="0" i="0" dirty="0" err="1">
                <a:solidFill>
                  <a:srgbClr val="777777"/>
                </a:solidFill>
                <a:effectLst/>
                <a:latin typeface="Arial" panose="020B0604020202020204" pitchFamily="34" charset="0"/>
              </a:rPr>
              <a:t>K</a:t>
            </a:r>
            <a:r>
              <a:rPr lang="en-IN" b="0" i="0" dirty="0">
                <a:solidFill>
                  <a:srgbClr val="777777"/>
                </a:solidFill>
                <a:effectLst/>
                <a:latin typeface="Arial" panose="020B0604020202020204" pitchFamily="34" charset="0"/>
              </a:rPr>
              <a:t> </a:t>
            </a:r>
            <a:r>
              <a:rPr lang="en-IN" b="0" i="0" dirty="0" err="1">
                <a:solidFill>
                  <a:srgbClr val="777777"/>
                </a:solidFill>
                <a:effectLst/>
                <a:latin typeface="Arial" panose="020B0604020202020204" pitchFamily="34" charset="0"/>
              </a:rPr>
              <a:t>Simonyan</a:t>
            </a:r>
            <a:r>
              <a:rPr lang="en-IN" b="0" i="0" dirty="0">
                <a:solidFill>
                  <a:srgbClr val="777777"/>
                </a:solidFill>
                <a:effectLst/>
                <a:latin typeface="Arial" panose="020B0604020202020204" pitchFamily="34" charset="0"/>
              </a:rPr>
              <a:t>, A Zisserman</a:t>
            </a:r>
          </a:p>
          <a:p>
            <a:pPr algn="l"/>
            <a:r>
              <a:rPr lang="en-IN" b="0" i="0" dirty="0" err="1">
                <a:solidFill>
                  <a:srgbClr val="777777"/>
                </a:solidFill>
                <a:effectLst/>
                <a:latin typeface="Arial" panose="020B0604020202020204" pitchFamily="34" charset="0"/>
              </a:rPr>
              <a:t>arXiv</a:t>
            </a:r>
            <a:r>
              <a:rPr lang="en-IN" b="0" i="0" dirty="0">
                <a:solidFill>
                  <a:srgbClr val="777777"/>
                </a:solidFill>
                <a:effectLst/>
                <a:latin typeface="Arial" panose="020B0604020202020204" pitchFamily="34" charset="0"/>
              </a:rPr>
              <a:t> preprint arXiv:1409.1556 (2014) : 91005 citations</a:t>
            </a:r>
          </a:p>
          <a:p>
            <a:endParaRPr lang="en-US" b="0" i="0" dirty="0">
              <a:solidFill>
                <a:srgbClr val="777777"/>
              </a:solidFill>
              <a:effectLst/>
              <a:latin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1347231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84DB-2B80-5625-2A97-AED91D519443}"/>
              </a:ext>
            </a:extLst>
          </p:cNvPr>
          <p:cNvSpPr>
            <a:spLocks noGrp="1"/>
          </p:cNvSpPr>
          <p:nvPr>
            <p:ph type="title"/>
          </p:nvPr>
        </p:nvSpPr>
        <p:spPr/>
        <p:txBody>
          <a:bodyPr/>
          <a:lstStyle/>
          <a:p>
            <a:r>
              <a:rPr lang="en-US" dirty="0"/>
              <a:t>Relevant papers</a:t>
            </a:r>
            <a:br>
              <a:rPr lang="en-US" dirty="0"/>
            </a:br>
            <a:endParaRPr lang="en-IN" dirty="0"/>
          </a:p>
        </p:txBody>
      </p:sp>
      <p:sp>
        <p:nvSpPr>
          <p:cNvPr id="3" name="Content Placeholder 2">
            <a:extLst>
              <a:ext uri="{FF2B5EF4-FFF2-40B4-BE49-F238E27FC236}">
                <a16:creationId xmlns:a16="http://schemas.microsoft.com/office/drawing/2014/main" id="{277F6238-580E-A7EB-1C4B-B22020384EF2}"/>
              </a:ext>
            </a:extLst>
          </p:cNvPr>
          <p:cNvSpPr>
            <a:spLocks noGrp="1"/>
          </p:cNvSpPr>
          <p:nvPr>
            <p:ph idx="1"/>
          </p:nvPr>
        </p:nvSpPr>
        <p:spPr/>
        <p:txBody>
          <a:bodyPr>
            <a:normAutofit fontScale="92500" lnSpcReduction="10000"/>
          </a:bodyPr>
          <a:lstStyle/>
          <a:p>
            <a:pPr algn="l"/>
            <a:r>
              <a:rPr lang="en-US" b="0" i="0" u="none" strike="noStrike" dirty="0">
                <a:solidFill>
                  <a:srgbClr val="1A0DAB"/>
                </a:solidFill>
                <a:effectLst/>
                <a:latin typeface="Arial" panose="020B0604020202020204" pitchFamily="34" charset="0"/>
                <a:hlinkClick r:id="rId2"/>
              </a:rPr>
              <a:t>Deep Residual Learning for Image </a:t>
            </a:r>
            <a:r>
              <a:rPr lang="en-US" b="0" i="0" u="none" strike="noStrike" dirty="0" err="1">
                <a:solidFill>
                  <a:srgbClr val="1A0DAB"/>
                </a:solidFill>
                <a:effectLst/>
                <a:latin typeface="Arial" panose="020B0604020202020204" pitchFamily="34" charset="0"/>
                <a:hlinkClick r:id="rId2"/>
              </a:rPr>
              <a:t>Recognition</a:t>
            </a:r>
            <a:r>
              <a:rPr lang="en-US" b="0" i="0" dirty="0" err="1">
                <a:solidFill>
                  <a:srgbClr val="777777"/>
                </a:solidFill>
                <a:effectLst/>
                <a:latin typeface="Arial" panose="020B0604020202020204" pitchFamily="34" charset="0"/>
              </a:rPr>
              <a:t>K</a:t>
            </a:r>
            <a:r>
              <a:rPr lang="en-US" b="0" i="0" dirty="0">
                <a:solidFill>
                  <a:srgbClr val="777777"/>
                </a:solidFill>
                <a:effectLst/>
                <a:latin typeface="Arial" panose="020B0604020202020204" pitchFamily="34" charset="0"/>
              </a:rPr>
              <a:t> He, X Zhang, S Ren, J Sun</a:t>
            </a:r>
          </a:p>
          <a:p>
            <a:pPr marL="0" indent="0" algn="l">
              <a:buNone/>
            </a:pPr>
            <a:r>
              <a:rPr lang="en-US" b="0" i="0" dirty="0">
                <a:solidFill>
                  <a:srgbClr val="777777"/>
                </a:solidFill>
                <a:effectLst/>
                <a:latin typeface="Arial" panose="020B0604020202020204" pitchFamily="34" charset="0"/>
              </a:rPr>
              <a:t> Computer Vision and Pattern Recognition (CVPR), 2016 : 147081 citations</a:t>
            </a:r>
          </a:p>
          <a:p>
            <a:r>
              <a:rPr lang="en-IN" b="0" i="0" u="none" strike="noStrike" dirty="0">
                <a:solidFill>
                  <a:srgbClr val="1A0DAB"/>
                </a:solidFill>
                <a:effectLst/>
                <a:latin typeface="Arial" panose="020B0604020202020204" pitchFamily="34" charset="0"/>
                <a:hlinkClick r:id="rId3"/>
              </a:rPr>
              <a:t>Generative adversarial </a:t>
            </a:r>
            <a:r>
              <a:rPr lang="en-IN" b="0" i="0" u="none" strike="noStrike" dirty="0" err="1">
                <a:solidFill>
                  <a:srgbClr val="1A0DAB"/>
                </a:solidFill>
                <a:effectLst/>
                <a:latin typeface="Arial" panose="020B0604020202020204" pitchFamily="34" charset="0"/>
                <a:hlinkClick r:id="rId3"/>
              </a:rPr>
              <a:t>networks</a:t>
            </a:r>
            <a:r>
              <a:rPr lang="en-IN" b="0" i="0" dirty="0" err="1">
                <a:solidFill>
                  <a:srgbClr val="777777"/>
                </a:solidFill>
                <a:effectLst/>
                <a:latin typeface="Arial" panose="020B0604020202020204" pitchFamily="34" charset="0"/>
              </a:rPr>
              <a:t>I</a:t>
            </a:r>
            <a:r>
              <a:rPr lang="en-IN" b="0" i="0" dirty="0">
                <a:solidFill>
                  <a:srgbClr val="777777"/>
                </a:solidFill>
                <a:effectLst/>
                <a:latin typeface="Arial" panose="020B0604020202020204" pitchFamily="34" charset="0"/>
              </a:rPr>
              <a:t> Goodfellow, J </a:t>
            </a:r>
            <a:r>
              <a:rPr lang="en-IN" b="0" i="0" dirty="0" err="1">
                <a:solidFill>
                  <a:srgbClr val="777777"/>
                </a:solidFill>
                <a:effectLst/>
                <a:latin typeface="Arial" panose="020B0604020202020204" pitchFamily="34" charset="0"/>
              </a:rPr>
              <a:t>Pouget</a:t>
            </a:r>
            <a:r>
              <a:rPr lang="en-IN" b="0" i="0" dirty="0">
                <a:solidFill>
                  <a:srgbClr val="777777"/>
                </a:solidFill>
                <a:effectLst/>
                <a:latin typeface="Arial" panose="020B0604020202020204" pitchFamily="34" charset="0"/>
              </a:rPr>
              <a:t>-Abadie, M Mirza, B Xu, D </a:t>
            </a:r>
            <a:r>
              <a:rPr lang="en-IN" b="0" i="0" dirty="0" err="1">
                <a:solidFill>
                  <a:srgbClr val="777777"/>
                </a:solidFill>
                <a:effectLst/>
                <a:latin typeface="Arial" panose="020B0604020202020204" pitchFamily="34" charset="0"/>
              </a:rPr>
              <a:t>Warde</a:t>
            </a:r>
            <a:r>
              <a:rPr lang="en-IN" b="0" i="0" dirty="0">
                <a:solidFill>
                  <a:srgbClr val="777777"/>
                </a:solidFill>
                <a:effectLst/>
                <a:latin typeface="Arial" panose="020B0604020202020204" pitchFamily="34" charset="0"/>
              </a:rPr>
              <a:t>-Farley, S </a:t>
            </a:r>
            <a:r>
              <a:rPr lang="en-IN" b="0" i="0" dirty="0" err="1">
                <a:solidFill>
                  <a:srgbClr val="777777"/>
                </a:solidFill>
                <a:effectLst/>
                <a:latin typeface="Arial" panose="020B0604020202020204" pitchFamily="34" charset="0"/>
              </a:rPr>
              <a:t>Ozair</a:t>
            </a:r>
            <a:r>
              <a:rPr lang="en-IN" b="0" i="0" dirty="0">
                <a:solidFill>
                  <a:srgbClr val="777777"/>
                </a:solidFill>
                <a:effectLst/>
                <a:latin typeface="Arial" panose="020B0604020202020204" pitchFamily="34" charset="0"/>
              </a:rPr>
              <a:t>, ... (NIPS 2014) : 52737 citations</a:t>
            </a:r>
          </a:p>
          <a:p>
            <a:pPr algn="l"/>
            <a:r>
              <a:rPr lang="en-IN" b="0" i="0" u="none" strike="noStrike" dirty="0">
                <a:solidFill>
                  <a:srgbClr val="1A0DAB"/>
                </a:solidFill>
                <a:effectLst/>
                <a:latin typeface="Arial" panose="020B0604020202020204" pitchFamily="34" charset="0"/>
                <a:hlinkClick r:id="rId4"/>
              </a:rPr>
              <a:t>Attention is all you </a:t>
            </a:r>
            <a:r>
              <a:rPr lang="en-IN" b="0" i="0" u="none" strike="noStrike" dirty="0" err="1">
                <a:solidFill>
                  <a:srgbClr val="1A0DAB"/>
                </a:solidFill>
                <a:effectLst/>
                <a:latin typeface="Arial" panose="020B0604020202020204" pitchFamily="34" charset="0"/>
                <a:hlinkClick r:id="rId4"/>
              </a:rPr>
              <a:t>need</a:t>
            </a:r>
            <a:r>
              <a:rPr lang="en-IN" b="0" i="0" dirty="0" err="1">
                <a:solidFill>
                  <a:srgbClr val="777777"/>
                </a:solidFill>
                <a:effectLst/>
                <a:latin typeface="Arial" panose="020B0604020202020204" pitchFamily="34" charset="0"/>
              </a:rPr>
              <a:t>A</a:t>
            </a:r>
            <a:r>
              <a:rPr lang="en-IN" b="0" i="0" dirty="0">
                <a:solidFill>
                  <a:srgbClr val="777777"/>
                </a:solidFill>
                <a:effectLst/>
                <a:latin typeface="Arial" panose="020B0604020202020204" pitchFamily="34" charset="0"/>
              </a:rPr>
              <a:t> Vaswani, N </a:t>
            </a:r>
            <a:r>
              <a:rPr lang="en-IN" b="0" i="0" dirty="0" err="1">
                <a:solidFill>
                  <a:srgbClr val="777777"/>
                </a:solidFill>
                <a:effectLst/>
                <a:latin typeface="Arial" panose="020B0604020202020204" pitchFamily="34" charset="0"/>
              </a:rPr>
              <a:t>Shazeer</a:t>
            </a:r>
            <a:r>
              <a:rPr lang="en-IN" b="0" i="0" dirty="0">
                <a:solidFill>
                  <a:srgbClr val="777777"/>
                </a:solidFill>
                <a:effectLst/>
                <a:latin typeface="Arial" panose="020B0604020202020204" pitchFamily="34" charset="0"/>
              </a:rPr>
              <a:t>, N Parmar, J </a:t>
            </a:r>
            <a:r>
              <a:rPr lang="en-IN" b="0" i="0" dirty="0" err="1">
                <a:solidFill>
                  <a:srgbClr val="777777"/>
                </a:solidFill>
                <a:effectLst/>
                <a:latin typeface="Arial" panose="020B0604020202020204" pitchFamily="34" charset="0"/>
              </a:rPr>
              <a:t>Uszkoreit</a:t>
            </a:r>
            <a:r>
              <a:rPr lang="en-IN" b="0" i="0" dirty="0">
                <a:solidFill>
                  <a:srgbClr val="777777"/>
                </a:solidFill>
                <a:effectLst/>
                <a:latin typeface="Arial" panose="020B0604020202020204" pitchFamily="34" charset="0"/>
              </a:rPr>
              <a:t>, L Jones, AN Gomez, ...</a:t>
            </a:r>
          </a:p>
          <a:p>
            <a:pPr marL="0" indent="0" algn="l">
              <a:buNone/>
            </a:pPr>
            <a:r>
              <a:rPr lang="en-IN" b="0" i="0" dirty="0">
                <a:solidFill>
                  <a:srgbClr val="777777"/>
                </a:solidFill>
                <a:effectLst/>
                <a:latin typeface="Arial" panose="020B0604020202020204" pitchFamily="34" charset="0"/>
              </a:rPr>
              <a:t> Advances in neural information processing systems 30 (2017): </a:t>
            </a:r>
            <a:r>
              <a:rPr lang="en-IN" b="0" i="0">
                <a:solidFill>
                  <a:srgbClr val="777777"/>
                </a:solidFill>
                <a:effectLst/>
                <a:latin typeface="Arial" panose="020B0604020202020204" pitchFamily="34" charset="0"/>
              </a:rPr>
              <a:t>59227 citations</a:t>
            </a:r>
          </a:p>
          <a:p>
            <a:endParaRPr lang="en-IN" b="0" i="0" dirty="0">
              <a:solidFill>
                <a:srgbClr val="777777"/>
              </a:solidFill>
              <a:effectLst/>
              <a:latin typeface="Arial" panose="020B0604020202020204" pitchFamily="34" charset="0"/>
            </a:endParaRPr>
          </a:p>
          <a:p>
            <a:endParaRPr lang="en-IN" b="0" i="0" dirty="0">
              <a:solidFill>
                <a:srgbClr val="777777"/>
              </a:solidFill>
              <a:effectLst/>
              <a:latin typeface="Arial" panose="020B0604020202020204" pitchFamily="34" charset="0"/>
            </a:endParaRPr>
          </a:p>
          <a:p>
            <a:endParaRPr lang="en-US" b="0" i="0" dirty="0">
              <a:solidFill>
                <a:srgbClr val="777777"/>
              </a:solidFill>
              <a:effectLst/>
              <a:latin typeface="Arial" panose="020B0604020202020204" pitchFamily="34" charset="0"/>
            </a:endParaRPr>
          </a:p>
          <a:p>
            <a:pPr algn="l"/>
            <a:endParaRPr lang="en-US" b="0" i="0" dirty="0">
              <a:solidFill>
                <a:srgbClr val="777777"/>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41429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E674B8B9-4AC2-DE37-2252-9CD5C51CC32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BC65953-0312-42E1-9A31-A6607CE47CE0}" type="datetime1">
              <a:rPr lang="en-US" altLang="en-US">
                <a:latin typeface="Arial" panose="020B0604020202020204" pitchFamily="34" charset="0"/>
              </a:rPr>
              <a:pPr/>
              <a:t>12/5/2022</a:t>
            </a:fld>
            <a:endParaRPr lang="en-US" altLang="en-US" dirty="0">
              <a:latin typeface="Arial" panose="020B0604020202020204" pitchFamily="34" charset="0"/>
            </a:endParaRPr>
          </a:p>
        </p:txBody>
      </p:sp>
      <p:sp>
        <p:nvSpPr>
          <p:cNvPr id="20483" name="Slide Number Placeholder 5">
            <a:extLst>
              <a:ext uri="{FF2B5EF4-FFF2-40B4-BE49-F238E27FC236}">
                <a16:creationId xmlns:a16="http://schemas.microsoft.com/office/drawing/2014/main" id="{D9E18D2B-C491-9130-4320-3C320615D0B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AF7B052-1753-404F-BC86-949C563D3043}" type="slidenum">
              <a:rPr lang="en-US" altLang="en-US">
                <a:latin typeface="Arial" panose="020B0604020202020204" pitchFamily="34" charset="0"/>
              </a:rPr>
              <a:pPr/>
              <a:t>6</a:t>
            </a:fld>
            <a:endParaRPr lang="en-US" altLang="en-US">
              <a:latin typeface="Arial" panose="020B0604020202020204" pitchFamily="34" charset="0"/>
            </a:endParaRPr>
          </a:p>
        </p:txBody>
      </p:sp>
      <p:pic>
        <p:nvPicPr>
          <p:cNvPr id="20484" name="Picture 3">
            <a:extLst>
              <a:ext uri="{FF2B5EF4-FFF2-40B4-BE49-F238E27FC236}">
                <a16:creationId xmlns:a16="http://schemas.microsoft.com/office/drawing/2014/main" id="{ED1DD307-7805-EC58-6B2B-1B4847BF1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a:extLst>
              <a:ext uri="{FF2B5EF4-FFF2-40B4-BE49-F238E27FC236}">
                <a16:creationId xmlns:a16="http://schemas.microsoft.com/office/drawing/2014/main" id="{CC98D341-92BA-DDFA-5627-D16D0C19E762}"/>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490788" y="279400"/>
            <a:ext cx="5872162" cy="5824538"/>
          </a:xfrm>
          <a:noFill/>
          <a:extLst>
            <a:ext uri="{909E8E84-426E-40DD-AFC4-6F175D3DCCD1}">
              <a14:hiddenFill xmlns:a14="http://schemas.microsoft.com/office/drawing/2010/main">
                <a:solidFill>
                  <a:schemeClr val="accent1"/>
                </a:solidFill>
              </a14:hiddenFill>
            </a:ext>
          </a:extLst>
        </p:spPr>
      </p:pic>
      <p:pic>
        <p:nvPicPr>
          <p:cNvPr id="20486" name="Picture 7">
            <a:extLst>
              <a:ext uri="{FF2B5EF4-FFF2-40B4-BE49-F238E27FC236}">
                <a16:creationId xmlns:a16="http://schemas.microsoft.com/office/drawing/2014/main" id="{D8C811EC-4361-F25E-052A-44FDEF47E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164" y="257175"/>
            <a:ext cx="2071687" cy="559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3960" name="Rectangle 8">
            <a:extLst>
              <a:ext uri="{FF2B5EF4-FFF2-40B4-BE49-F238E27FC236}">
                <a16:creationId xmlns:a16="http://schemas.microsoft.com/office/drawing/2014/main" id="{84AB5ADF-9CF9-91F9-8FF7-67F64832996B}"/>
              </a:ext>
            </a:extLst>
          </p:cNvPr>
          <p:cNvSpPr>
            <a:spLocks noChangeArrowheads="1"/>
          </p:cNvSpPr>
          <p:nvPr/>
        </p:nvSpPr>
        <p:spPr bwMode="auto">
          <a:xfrm>
            <a:off x="2090739" y="0"/>
            <a:ext cx="3336925" cy="3208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sp>
        <p:nvSpPr>
          <p:cNvPr id="253961" name="Rectangle 9">
            <a:extLst>
              <a:ext uri="{FF2B5EF4-FFF2-40B4-BE49-F238E27FC236}">
                <a16:creationId xmlns:a16="http://schemas.microsoft.com/office/drawing/2014/main" id="{81FC425F-C70D-57EC-5631-48F9A8533471}"/>
              </a:ext>
            </a:extLst>
          </p:cNvPr>
          <p:cNvSpPr>
            <a:spLocks noChangeArrowheads="1"/>
          </p:cNvSpPr>
          <p:nvPr/>
        </p:nvSpPr>
        <p:spPr bwMode="auto">
          <a:xfrm>
            <a:off x="2100264" y="2967039"/>
            <a:ext cx="3336925" cy="32083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sp>
        <p:nvSpPr>
          <p:cNvPr id="253962" name="Rectangle 10">
            <a:extLst>
              <a:ext uri="{FF2B5EF4-FFF2-40B4-BE49-F238E27FC236}">
                <a16:creationId xmlns:a16="http://schemas.microsoft.com/office/drawing/2014/main" id="{1E4F0CCD-9CE3-C416-F914-6E141707771D}"/>
              </a:ext>
            </a:extLst>
          </p:cNvPr>
          <p:cNvSpPr>
            <a:spLocks noChangeArrowheads="1"/>
          </p:cNvSpPr>
          <p:nvPr/>
        </p:nvSpPr>
        <p:spPr bwMode="auto">
          <a:xfrm>
            <a:off x="5445126" y="3233738"/>
            <a:ext cx="2987675" cy="2932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xit" presetSubtype="10" fill="hold" nodeType="clickEffect">
                                  <p:stCondLst>
                                    <p:cond delay="0"/>
                                  </p:stCondLst>
                                  <p:childTnLst>
                                    <p:animEffect transition="out" filter="checkerboard(across)">
                                      <p:cBhvr>
                                        <p:cTn id="6" dur="500"/>
                                        <p:tgtEl>
                                          <p:spTgt spid="253961"/>
                                        </p:tgtEl>
                                      </p:cBhvr>
                                    </p:animEffect>
                                    <p:set>
                                      <p:cBhvr>
                                        <p:cTn id="7" dur="1" fill="hold">
                                          <p:stCondLst>
                                            <p:cond delay="499"/>
                                          </p:stCondLst>
                                        </p:cTn>
                                        <p:tgtEl>
                                          <p:spTgt spid="25396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xit" presetSubtype="10" fill="hold" nodeType="clickEffect">
                                  <p:stCondLst>
                                    <p:cond delay="0"/>
                                  </p:stCondLst>
                                  <p:childTnLst>
                                    <p:animEffect transition="out" filter="checkerboard(across)">
                                      <p:cBhvr>
                                        <p:cTn id="11" dur="500"/>
                                        <p:tgtEl>
                                          <p:spTgt spid="253960"/>
                                        </p:tgtEl>
                                      </p:cBhvr>
                                    </p:animEffect>
                                    <p:set>
                                      <p:cBhvr>
                                        <p:cTn id="12" dur="1" fill="hold">
                                          <p:stCondLst>
                                            <p:cond delay="499"/>
                                          </p:stCondLst>
                                        </p:cTn>
                                        <p:tgtEl>
                                          <p:spTgt spid="253960"/>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xit" presetSubtype="16" fill="hold" nodeType="clickEffect">
                                  <p:stCondLst>
                                    <p:cond delay="0"/>
                                  </p:stCondLst>
                                  <p:childTnLst>
                                    <p:animEffect transition="out" filter="diamond(in)">
                                      <p:cBhvr>
                                        <p:cTn id="16" dur="2000"/>
                                        <p:tgtEl>
                                          <p:spTgt spid="253962"/>
                                        </p:tgtEl>
                                      </p:cBhvr>
                                    </p:animEffect>
                                    <p:set>
                                      <p:cBhvr>
                                        <p:cTn id="17" dur="1" fill="hold">
                                          <p:stCondLst>
                                            <p:cond delay="1999"/>
                                          </p:stCondLst>
                                        </p:cTn>
                                        <p:tgtEl>
                                          <p:spTgt spid="2539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D425-AF59-4B55-84F4-078E9885A12C}"/>
              </a:ext>
            </a:extLst>
          </p:cNvPr>
          <p:cNvSpPr>
            <a:spLocks noGrp="1"/>
          </p:cNvSpPr>
          <p:nvPr>
            <p:ph type="title"/>
          </p:nvPr>
        </p:nvSpPr>
        <p:spPr/>
        <p:txBody>
          <a:bodyPr/>
          <a:lstStyle/>
          <a:p>
            <a:r>
              <a:rPr lang="en-IN" dirty="0">
                <a:latin typeface="Bookman Old Style" panose="02050604050505020204" pitchFamily="18" charset="0"/>
              </a:rPr>
              <a:t>References</a:t>
            </a:r>
          </a:p>
        </p:txBody>
      </p:sp>
      <p:sp>
        <p:nvSpPr>
          <p:cNvPr id="3" name="Content Placeholder 2">
            <a:extLst>
              <a:ext uri="{FF2B5EF4-FFF2-40B4-BE49-F238E27FC236}">
                <a16:creationId xmlns:a16="http://schemas.microsoft.com/office/drawing/2014/main" id="{26E5BB21-3157-41AC-A24A-A6F9F8614C0D}"/>
              </a:ext>
            </a:extLst>
          </p:cNvPr>
          <p:cNvSpPr>
            <a:spLocks noGrp="1"/>
          </p:cNvSpPr>
          <p:nvPr>
            <p:ph idx="1"/>
          </p:nvPr>
        </p:nvSpPr>
        <p:spPr/>
        <p:txBody>
          <a:bodyPr/>
          <a:lstStyle/>
          <a:p>
            <a:r>
              <a:rPr lang="en-IN" dirty="0"/>
              <a:t>Images taken from different sources from the internet</a:t>
            </a:r>
          </a:p>
        </p:txBody>
      </p:sp>
    </p:spTree>
    <p:extLst>
      <p:ext uri="{BB962C8B-B14F-4D97-AF65-F5344CB8AC3E}">
        <p14:creationId xmlns:p14="http://schemas.microsoft.com/office/powerpoint/2010/main" val="42061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4">
            <a:extLst>
              <a:ext uri="{FF2B5EF4-FFF2-40B4-BE49-F238E27FC236}">
                <a16:creationId xmlns:a16="http://schemas.microsoft.com/office/drawing/2014/main" id="{C24D89AE-A14F-8A84-58A6-DA76D6AC77B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B1B016A-E716-4755-BB8C-C07210AC6034}" type="datetime1">
              <a:rPr lang="en-US" altLang="en-US">
                <a:latin typeface="Arial" panose="020B0604020202020204" pitchFamily="34" charset="0"/>
              </a:rPr>
              <a:pPr/>
              <a:t>12/5/2022</a:t>
            </a:fld>
            <a:endParaRPr lang="en-US" altLang="en-US">
              <a:latin typeface="Arial" panose="020B0604020202020204" pitchFamily="34" charset="0"/>
            </a:endParaRPr>
          </a:p>
        </p:txBody>
      </p:sp>
      <p:sp>
        <p:nvSpPr>
          <p:cNvPr id="27651" name="Slide Number Placeholder 6">
            <a:extLst>
              <a:ext uri="{FF2B5EF4-FFF2-40B4-BE49-F238E27FC236}">
                <a16:creationId xmlns:a16="http://schemas.microsoft.com/office/drawing/2014/main" id="{25847C8B-A3D7-62C4-0937-AE050B97DF3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190D989-C43C-47AE-AEAE-363DDC6276C2}" type="slidenum">
              <a:rPr lang="en-US" altLang="en-US">
                <a:latin typeface="Arial" panose="020B0604020202020204" pitchFamily="34" charset="0"/>
              </a:rPr>
              <a:pPr/>
              <a:t>7</a:t>
            </a:fld>
            <a:endParaRPr lang="en-US" altLang="en-US">
              <a:latin typeface="Arial" panose="020B0604020202020204" pitchFamily="34" charset="0"/>
            </a:endParaRPr>
          </a:p>
        </p:txBody>
      </p:sp>
      <p:sp>
        <p:nvSpPr>
          <p:cNvPr id="27652" name="Rectangle 3">
            <a:extLst>
              <a:ext uri="{FF2B5EF4-FFF2-40B4-BE49-F238E27FC236}">
                <a16:creationId xmlns:a16="http://schemas.microsoft.com/office/drawing/2014/main" id="{4A811306-EEDD-52FD-0E93-FA040CB468A3}"/>
              </a:ext>
            </a:extLst>
          </p:cNvPr>
          <p:cNvSpPr>
            <a:spLocks noGrp="1" noRot="1" noChangeArrowheads="1"/>
          </p:cNvSpPr>
          <p:nvPr>
            <p:ph type="body" sz="half" idx="1"/>
          </p:nvPr>
        </p:nvSpPr>
        <p:spPr>
          <a:xfrm>
            <a:off x="1825625" y="1600201"/>
            <a:ext cx="8432800" cy="4557713"/>
          </a:xfrm>
          <a:noFill/>
          <a:extLst>
            <a:ext uri="{909E8E84-426E-40DD-AFC4-6F175D3DCCD1}">
              <a14:hiddenFill xmlns:a14="http://schemas.microsoft.com/office/drawing/2010/main">
                <a:solidFill>
                  <a:schemeClr val="accent1"/>
                </a:solidFill>
              </a14:hiddenFill>
            </a:ext>
          </a:extLst>
        </p:spPr>
        <p:txBody>
          <a:bodyPr/>
          <a:lstStyle/>
          <a:p>
            <a:pPr eaLnBrk="1" hangingPunct="1"/>
            <a:endParaRPr lang="en-US" altLang="en-US" sz="2000"/>
          </a:p>
          <a:p>
            <a:pPr eaLnBrk="1" hangingPunct="1">
              <a:buFont typeface="Arial" panose="020B0604020202020204" pitchFamily="34" charset="0"/>
              <a:buNone/>
            </a:pPr>
            <a:r>
              <a:rPr lang="en-US" altLang="en-US" sz="2000"/>
              <a:t>   </a:t>
            </a:r>
          </a:p>
        </p:txBody>
      </p:sp>
      <p:pic>
        <p:nvPicPr>
          <p:cNvPr id="27653" name="Picture 4">
            <a:extLst>
              <a:ext uri="{FF2B5EF4-FFF2-40B4-BE49-F238E27FC236}">
                <a16:creationId xmlns:a16="http://schemas.microsoft.com/office/drawing/2014/main" id="{0078BD08-C8D4-2F70-0556-A7A89F42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1">
            <a:extLst>
              <a:ext uri="{FF2B5EF4-FFF2-40B4-BE49-F238E27FC236}">
                <a16:creationId xmlns:a16="http://schemas.microsoft.com/office/drawing/2014/main" id="{4CE59747-CD04-F9FA-2AB7-09E53747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7413" y="0"/>
            <a:ext cx="40322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5">
            <a:extLst>
              <a:ext uri="{FF2B5EF4-FFF2-40B4-BE49-F238E27FC236}">
                <a16:creationId xmlns:a16="http://schemas.microsoft.com/office/drawing/2014/main" id="{79C7E6BC-F402-059D-B370-7E8BCCB60E2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0ED2CFD-735E-43A1-AEC9-CFFCEB35954A}" type="datetime1">
              <a:rPr lang="en-US" altLang="en-US">
                <a:latin typeface="Arial" panose="020B0604020202020204" pitchFamily="34" charset="0"/>
              </a:rPr>
              <a:pPr/>
              <a:t>12/5/2022</a:t>
            </a:fld>
            <a:endParaRPr lang="en-US" altLang="en-US">
              <a:latin typeface="Arial" panose="020B0604020202020204" pitchFamily="34" charset="0"/>
            </a:endParaRPr>
          </a:p>
        </p:txBody>
      </p:sp>
      <p:sp>
        <p:nvSpPr>
          <p:cNvPr id="38915" name="Slide Number Placeholder 7">
            <a:extLst>
              <a:ext uri="{FF2B5EF4-FFF2-40B4-BE49-F238E27FC236}">
                <a16:creationId xmlns:a16="http://schemas.microsoft.com/office/drawing/2014/main" id="{5B10A81A-CB82-CC03-CA76-B851FB1FD5D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B301D81-4A6E-4327-A823-697B2079B169}" type="slidenum">
              <a:rPr lang="en-US" altLang="en-US">
                <a:latin typeface="Arial" panose="020B0604020202020204" pitchFamily="34" charset="0"/>
              </a:rPr>
              <a:pPr/>
              <a:t>8</a:t>
            </a:fld>
            <a:endParaRPr lang="en-US" altLang="en-US">
              <a:latin typeface="Arial" panose="020B0604020202020204" pitchFamily="34" charset="0"/>
            </a:endParaRPr>
          </a:p>
        </p:txBody>
      </p:sp>
      <p:pic>
        <p:nvPicPr>
          <p:cNvPr id="38916" name="Picture 3">
            <a:extLst>
              <a:ext uri="{FF2B5EF4-FFF2-40B4-BE49-F238E27FC236}">
                <a16:creationId xmlns:a16="http://schemas.microsoft.com/office/drawing/2014/main" id="{28EA24AE-AFFE-B7A7-BF5B-7B0F09324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4">
            <a:extLst>
              <a:ext uri="{FF2B5EF4-FFF2-40B4-BE49-F238E27FC236}">
                <a16:creationId xmlns:a16="http://schemas.microsoft.com/office/drawing/2014/main" id="{C70CD818-5100-13CC-452E-ADE338F84390}"/>
              </a:ext>
            </a:extLst>
          </p:cNvPr>
          <p:cNvSpPr>
            <a:spLocks noRot="1" noChangeArrowheads="1"/>
          </p:cNvSpPr>
          <p:nvPr/>
        </p:nvSpPr>
        <p:spPr bwMode="auto">
          <a:xfrm>
            <a:off x="1825626" y="3008313"/>
            <a:ext cx="8842375" cy="309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3200">
                <a:solidFill>
                  <a:schemeClr val="tx1"/>
                </a:solidFill>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400">
                <a:solidFill>
                  <a:schemeClr val="tx1"/>
                </a:solidFill>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Arial" panose="020B0604020202020204" pitchFamily="34" charset="0"/>
              <a:buChar char="►"/>
              <a:defRPr sz="2000">
                <a:solidFill>
                  <a:schemeClr val="tx1"/>
                </a:solidFill>
                <a:latin typeface="Tahoma" panose="020B0604030504040204" pitchFamily="34" charset="0"/>
              </a:defRPr>
            </a:lvl9pPr>
          </a:lstStyle>
          <a:p>
            <a:pPr eaLnBrk="1" hangingPunct="1">
              <a:buFont typeface="Arial" panose="020B0604020202020204" pitchFamily="34" charset="0"/>
              <a:buNone/>
            </a:pPr>
            <a:endParaRPr lang="en-US" altLang="en-US" sz="2400"/>
          </a:p>
        </p:txBody>
      </p:sp>
      <p:pic>
        <p:nvPicPr>
          <p:cNvPr id="38918" name="Picture 8">
            <a:extLst>
              <a:ext uri="{FF2B5EF4-FFF2-40B4-BE49-F238E27FC236}">
                <a16:creationId xmlns:a16="http://schemas.microsoft.com/office/drawing/2014/main" id="{E8CFFED9-024D-752A-F99C-FD6DB1D81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113" y="1"/>
            <a:ext cx="4794250" cy="638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9">
            <a:extLst>
              <a:ext uri="{FF2B5EF4-FFF2-40B4-BE49-F238E27FC236}">
                <a16:creationId xmlns:a16="http://schemas.microsoft.com/office/drawing/2014/main" id="{B5BF0F09-3A6B-D3BE-FFE8-C6564A750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1151" y="6323014"/>
            <a:ext cx="7148513"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Date Placeholder 3">
            <a:extLst>
              <a:ext uri="{FF2B5EF4-FFF2-40B4-BE49-F238E27FC236}">
                <a16:creationId xmlns:a16="http://schemas.microsoft.com/office/drawing/2014/main" id="{1925BB9B-B046-EDF4-DA5D-62E2A200233E}"/>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82AA96A-048E-4364-8D1C-63B6737D5063}" type="datetime1">
              <a:rPr lang="en-US" altLang="en-US">
                <a:latin typeface="Arial" panose="020B0604020202020204" pitchFamily="34" charset="0"/>
              </a:rPr>
              <a:pPr/>
              <a:t>12/5/2022</a:t>
            </a:fld>
            <a:endParaRPr lang="en-US" altLang="en-US">
              <a:latin typeface="Arial" panose="020B0604020202020204" pitchFamily="34" charset="0"/>
            </a:endParaRPr>
          </a:p>
        </p:txBody>
      </p:sp>
      <p:sp>
        <p:nvSpPr>
          <p:cNvPr id="91139" name="Slide Number Placeholder 5">
            <a:extLst>
              <a:ext uri="{FF2B5EF4-FFF2-40B4-BE49-F238E27FC236}">
                <a16:creationId xmlns:a16="http://schemas.microsoft.com/office/drawing/2014/main" id="{1C44D73D-A3F0-3001-3EDC-FA629D7EA13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810B5E6-DC65-495F-9166-8AF2E0FB229A}" type="slidenum">
              <a:rPr lang="en-US" altLang="en-US">
                <a:latin typeface="Arial" panose="020B0604020202020204" pitchFamily="34" charset="0"/>
              </a:rPr>
              <a:pPr/>
              <a:t>9</a:t>
            </a:fld>
            <a:endParaRPr lang="en-US" altLang="en-US">
              <a:latin typeface="Arial" panose="020B0604020202020204" pitchFamily="34" charset="0"/>
            </a:endParaRPr>
          </a:p>
        </p:txBody>
      </p:sp>
      <p:pic>
        <p:nvPicPr>
          <p:cNvPr id="91140" name="Picture 2">
            <a:extLst>
              <a:ext uri="{FF2B5EF4-FFF2-40B4-BE49-F238E27FC236}">
                <a16:creationId xmlns:a16="http://schemas.microsoft.com/office/drawing/2014/main" id="{9EBBA2B5-3717-D2CD-93E2-984DAFFA3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Rectangle 3">
            <a:extLst>
              <a:ext uri="{FF2B5EF4-FFF2-40B4-BE49-F238E27FC236}">
                <a16:creationId xmlns:a16="http://schemas.microsoft.com/office/drawing/2014/main" id="{89CF2AF5-AE1F-D4FE-8048-988CC57334E8}"/>
              </a:ext>
            </a:extLst>
          </p:cNvPr>
          <p:cNvSpPr>
            <a:spLocks noChangeArrowheads="1"/>
          </p:cNvSpPr>
          <p:nvPr/>
        </p:nvSpPr>
        <p:spPr bwMode="auto">
          <a:xfrm>
            <a:off x="10033000" y="4759326"/>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sp>
        <p:nvSpPr>
          <p:cNvPr id="91142" name="Text Box 4">
            <a:extLst>
              <a:ext uri="{FF2B5EF4-FFF2-40B4-BE49-F238E27FC236}">
                <a16:creationId xmlns:a16="http://schemas.microsoft.com/office/drawing/2014/main" id="{05AAC26C-5B83-5D48-9F8A-8E54FF474017}"/>
              </a:ext>
            </a:extLst>
          </p:cNvPr>
          <p:cNvSpPr txBox="1">
            <a:spLocks noChangeArrowheads="1"/>
          </p:cNvSpPr>
          <p:nvPr/>
        </p:nvSpPr>
        <p:spPr bwMode="auto">
          <a:xfrm>
            <a:off x="2171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91143" name="Rectangle 5">
            <a:extLst>
              <a:ext uri="{FF2B5EF4-FFF2-40B4-BE49-F238E27FC236}">
                <a16:creationId xmlns:a16="http://schemas.microsoft.com/office/drawing/2014/main" id="{145D613D-54EF-AD0C-E6E9-69B2DE43AAD2}"/>
              </a:ext>
            </a:extLst>
          </p:cNvPr>
          <p:cNvSpPr>
            <a:spLocks noGrp="1" noRot="1" noChangeArrowheads="1"/>
          </p:cNvSpPr>
          <p:nvPr>
            <p:ph type="title"/>
          </p:nvPr>
        </p:nvSpPr>
        <p:spPr>
          <a:xfrm>
            <a:off x="1825626" y="228601"/>
            <a:ext cx="2327275" cy="5686425"/>
          </a:xfrm>
          <a:noFill/>
          <a:extLst>
            <a:ext uri="{909E8E84-426E-40DD-AFC4-6F175D3DCCD1}">
              <a14:hiddenFill xmlns:a14="http://schemas.microsoft.com/office/drawing/2010/main">
                <a:solidFill>
                  <a:schemeClr val="accent1"/>
                </a:solidFill>
              </a14:hiddenFill>
            </a:ext>
          </a:extLst>
        </p:spPr>
        <p:txBody>
          <a:bodyPr/>
          <a:lstStyle/>
          <a:p>
            <a:pPr algn="l" eaLnBrk="1" hangingPunct="1"/>
            <a:r>
              <a:rPr lang="en-US" altLang="en-US" sz="2400"/>
              <a:t>Example:</a:t>
            </a:r>
            <a:br>
              <a:rPr lang="en-US" altLang="en-US" sz="2400"/>
            </a:br>
            <a:br>
              <a:rPr lang="en-US" altLang="en-US" sz="2400"/>
            </a:br>
            <a:r>
              <a:rPr lang="en-US" altLang="en-US" sz="2400"/>
              <a:t>Combining Spatial Enhancement Methods</a:t>
            </a:r>
            <a:br>
              <a:rPr lang="en-US" altLang="en-US" sz="2400"/>
            </a:br>
            <a:br>
              <a:rPr lang="en-US" altLang="en-US" sz="2400"/>
            </a:br>
            <a:r>
              <a:rPr lang="en-US" altLang="en-US" sz="2400"/>
              <a:t>Goal: </a:t>
            </a:r>
            <a:br>
              <a:rPr lang="en-US" altLang="en-US" sz="2400"/>
            </a:br>
            <a:br>
              <a:rPr lang="en-US" altLang="en-US" sz="2400"/>
            </a:br>
            <a:r>
              <a:rPr lang="en-US" altLang="en-US" sz="2400"/>
              <a:t>Enhance the image by sharpening it and by bringing out more of the skeletal detail</a:t>
            </a:r>
          </a:p>
        </p:txBody>
      </p:sp>
      <p:pic>
        <p:nvPicPr>
          <p:cNvPr id="91144" name="Picture 8">
            <a:extLst>
              <a:ext uri="{FF2B5EF4-FFF2-40B4-BE49-F238E27FC236}">
                <a16:creationId xmlns:a16="http://schemas.microsoft.com/office/drawing/2014/main" id="{77EBE2AE-FCEC-393C-F3E2-6C41F0326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564" y="0"/>
            <a:ext cx="43529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9193" name="Rectangle 9">
            <a:extLst>
              <a:ext uri="{FF2B5EF4-FFF2-40B4-BE49-F238E27FC236}">
                <a16:creationId xmlns:a16="http://schemas.microsoft.com/office/drawing/2014/main" id="{B676F8D5-DC9E-B142-1EB3-220EB0623167}"/>
              </a:ext>
            </a:extLst>
          </p:cNvPr>
          <p:cNvSpPr>
            <a:spLocks noChangeArrowheads="1"/>
          </p:cNvSpPr>
          <p:nvPr/>
        </p:nvSpPr>
        <p:spPr bwMode="auto">
          <a:xfrm>
            <a:off x="6327775" y="1"/>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sp>
        <p:nvSpPr>
          <p:cNvPr id="349194" name="Rectangle 10">
            <a:extLst>
              <a:ext uri="{FF2B5EF4-FFF2-40B4-BE49-F238E27FC236}">
                <a16:creationId xmlns:a16="http://schemas.microsoft.com/office/drawing/2014/main" id="{0184776F-5FA3-1DCE-B2F3-811F7EDD2660}"/>
              </a:ext>
            </a:extLst>
          </p:cNvPr>
          <p:cNvSpPr>
            <a:spLocks noChangeArrowheads="1"/>
          </p:cNvSpPr>
          <p:nvPr/>
        </p:nvSpPr>
        <p:spPr bwMode="auto">
          <a:xfrm>
            <a:off x="4151313" y="3424238"/>
            <a:ext cx="2133600" cy="3440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sp>
        <p:nvSpPr>
          <p:cNvPr id="349195" name="Rectangle 11">
            <a:extLst>
              <a:ext uri="{FF2B5EF4-FFF2-40B4-BE49-F238E27FC236}">
                <a16:creationId xmlns:a16="http://schemas.microsoft.com/office/drawing/2014/main" id="{D72BF53E-BFB6-F1CB-86D3-EAAD6EAB4BDA}"/>
              </a:ext>
            </a:extLst>
          </p:cNvPr>
          <p:cNvSpPr>
            <a:spLocks noChangeArrowheads="1"/>
          </p:cNvSpPr>
          <p:nvPr/>
        </p:nvSpPr>
        <p:spPr bwMode="auto">
          <a:xfrm>
            <a:off x="6332538" y="3419476"/>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IN" altLang="en-US"/>
          </a:p>
        </p:txBody>
      </p:sp>
      <p:pic>
        <p:nvPicPr>
          <p:cNvPr id="91148" name="Picture 12">
            <a:extLst>
              <a:ext uri="{FF2B5EF4-FFF2-40B4-BE49-F238E27FC236}">
                <a16:creationId xmlns:a16="http://schemas.microsoft.com/office/drawing/2014/main" id="{8156B532-D761-87AC-AF8E-5C6C871E1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2026" y="838201"/>
            <a:ext cx="2016125" cy="331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349193"/>
                                        </p:tgtEl>
                                      </p:cBhvr>
                                    </p:animEffect>
                                    <p:set>
                                      <p:cBhvr>
                                        <p:cTn id="7" dur="1" fill="hold">
                                          <p:stCondLst>
                                            <p:cond delay="499"/>
                                          </p:stCondLst>
                                        </p:cTn>
                                        <p:tgtEl>
                                          <p:spTgt spid="34919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5" fill="hold" nodeType="clickEffect">
                                  <p:stCondLst>
                                    <p:cond delay="0"/>
                                  </p:stCondLst>
                                  <p:childTnLst>
                                    <p:animEffect transition="out" filter="blinds(vertical)">
                                      <p:cBhvr>
                                        <p:cTn id="11" dur="500"/>
                                        <p:tgtEl>
                                          <p:spTgt spid="349194"/>
                                        </p:tgtEl>
                                      </p:cBhvr>
                                    </p:animEffect>
                                    <p:set>
                                      <p:cBhvr>
                                        <p:cTn id="12" dur="1" fill="hold">
                                          <p:stCondLst>
                                            <p:cond delay="499"/>
                                          </p:stCondLst>
                                        </p:cTn>
                                        <p:tgtEl>
                                          <p:spTgt spid="34919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nodeType="clickEffect">
                                  <p:stCondLst>
                                    <p:cond delay="0"/>
                                  </p:stCondLst>
                                  <p:childTnLst>
                                    <p:anim calcmode="lin" valueType="num">
                                      <p:cBhvr additive="base">
                                        <p:cTn id="16" dur="500"/>
                                        <p:tgtEl>
                                          <p:spTgt spid="349195"/>
                                        </p:tgtEl>
                                        <p:attrNameLst>
                                          <p:attrName>ppt_x</p:attrName>
                                        </p:attrNameLst>
                                      </p:cBhvr>
                                      <p:tavLst>
                                        <p:tav tm="0">
                                          <p:val>
                                            <p:strVal val="ppt_x"/>
                                          </p:val>
                                        </p:tav>
                                        <p:tav tm="100000">
                                          <p:val>
                                            <p:strVal val="ppt_x"/>
                                          </p:val>
                                        </p:tav>
                                      </p:tavLst>
                                    </p:anim>
                                    <p:anim calcmode="lin" valueType="num">
                                      <p:cBhvr additive="base">
                                        <p:cTn id="17" dur="500"/>
                                        <p:tgtEl>
                                          <p:spTgt spid="349195"/>
                                        </p:tgtEl>
                                        <p:attrNameLst>
                                          <p:attrName>ppt_y</p:attrName>
                                        </p:attrNameLst>
                                      </p:cBhvr>
                                      <p:tavLst>
                                        <p:tav tm="0">
                                          <p:val>
                                            <p:strVal val="ppt_y"/>
                                          </p:val>
                                        </p:tav>
                                        <p:tav tm="100000">
                                          <p:val>
                                            <p:strVal val="1+ppt_h/2"/>
                                          </p:val>
                                        </p:tav>
                                      </p:tavLst>
                                    </p:anim>
                                    <p:set>
                                      <p:cBhvr>
                                        <p:cTn id="18" dur="1" fill="hold">
                                          <p:stCondLst>
                                            <p:cond delay="499"/>
                                          </p:stCondLst>
                                        </p:cTn>
                                        <p:tgtEl>
                                          <p:spTgt spid="3491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TotalTime>
  <Words>1654</Words>
  <Application>Microsoft Office PowerPoint</Application>
  <PresentationFormat>Widescreen</PresentationFormat>
  <Paragraphs>322</Paragraphs>
  <Slides>60</Slides>
  <Notes>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0" baseType="lpstr">
      <vt:lpstr>Arial</vt:lpstr>
      <vt:lpstr>Bookman Old Style</vt:lpstr>
      <vt:lpstr>Calibri</vt:lpstr>
      <vt:lpstr>Calibri Light</vt:lpstr>
      <vt:lpstr>Gill Sans MT</vt:lpstr>
      <vt:lpstr>Tahoma</vt:lpstr>
      <vt:lpstr>Times New Roman</vt:lpstr>
      <vt:lpstr>Wingdings</vt:lpstr>
      <vt:lpstr>Office Theme</vt:lpstr>
      <vt:lpstr>Equation</vt:lpstr>
      <vt:lpstr> Introduction to Image Restoration and Computer Vision</vt:lpstr>
      <vt:lpstr>Contents </vt:lpstr>
      <vt:lpstr>Image Restoration</vt:lpstr>
      <vt:lpstr>Example: Image Negatives</vt:lpstr>
      <vt:lpstr>Example: Log Transformations</vt:lpstr>
      <vt:lpstr>PowerPoint Presentation</vt:lpstr>
      <vt:lpstr>PowerPoint Presentation</vt:lpstr>
      <vt:lpstr>PowerPoint Presentation</vt:lpstr>
      <vt:lpstr>Example:  Combining Spatial Enhancement Methods  Goal:   Enhance the image by sharpening it and by bringing out more of the skeletal detail</vt:lpstr>
      <vt:lpstr>Image Restoration </vt:lpstr>
      <vt:lpstr>Linear, Position-Invariant Degradations </vt:lpstr>
      <vt:lpstr>Linear, Position-Invariant Degradations </vt:lpstr>
      <vt:lpstr>Conventional Solutions </vt:lpstr>
      <vt:lpstr>Inverse Filtering</vt:lpstr>
      <vt:lpstr>Minimum Mean Square Error (Wiener) Filtering</vt:lpstr>
      <vt:lpstr>Minimum Mean Square Error (Wiener) Filtering</vt:lpstr>
      <vt:lpstr>Maximum a posteriori (MAP) estimation </vt:lpstr>
      <vt:lpstr>Computer Vision</vt:lpstr>
      <vt:lpstr>Computer Vision-Major Milestones</vt:lpstr>
      <vt:lpstr>A Move towards Higher Form of Intelligence</vt:lpstr>
      <vt:lpstr>Recognition: Image Classification</vt:lpstr>
      <vt:lpstr>Recognition: Object Detection</vt:lpstr>
      <vt:lpstr>Recognition: Medical Image Classification and Segmentation</vt:lpstr>
      <vt:lpstr>Recognition: Medical Image Classification and Segmentation</vt:lpstr>
      <vt:lpstr>Recognition: Video Understanding</vt:lpstr>
      <vt:lpstr>Recognition: Large scale activity recognition</vt:lpstr>
      <vt:lpstr>Recognition: Video Understanding</vt:lpstr>
      <vt:lpstr>Recognition: Video Understanding</vt:lpstr>
      <vt:lpstr>Recognition: Abnormal Event Detection</vt:lpstr>
      <vt:lpstr>Recognition: Medical Anomaly Detection</vt:lpstr>
      <vt:lpstr>Generation: Image Synthesis</vt:lpstr>
      <vt:lpstr>Generation: Image Generation based on an attribute</vt:lpstr>
      <vt:lpstr>Generation: Other Applications</vt:lpstr>
      <vt:lpstr>Image Artifacts</vt:lpstr>
      <vt:lpstr>Blur Examples</vt:lpstr>
      <vt:lpstr>Moire Examples</vt:lpstr>
      <vt:lpstr>Creativity</vt:lpstr>
      <vt:lpstr>Computer Vision: Other Research</vt:lpstr>
      <vt:lpstr>3D reconstruction</vt:lpstr>
      <vt:lpstr>3D reconstruction</vt:lpstr>
      <vt:lpstr>3D reconstruction: Application in Medical Imaging</vt:lpstr>
      <vt:lpstr>3D reconstruction: Modelling Structure of Protein</vt:lpstr>
      <vt:lpstr>3D reconstruction: Simultaneous Localisation and Mapping</vt:lpstr>
      <vt:lpstr>Edge Revolution: Embedded Vision</vt:lpstr>
      <vt:lpstr>Edge Revolution: Embedded Vision</vt:lpstr>
      <vt:lpstr>Edge Revolution: Embedded Vision</vt:lpstr>
      <vt:lpstr>Explainable AI</vt:lpstr>
      <vt:lpstr>Single Shot and Zero Shot Recognition</vt:lpstr>
      <vt:lpstr>Fake Image/Video Detection</vt:lpstr>
      <vt:lpstr>Classical Computer Vision</vt:lpstr>
      <vt:lpstr>Classical Computer Vision</vt:lpstr>
      <vt:lpstr>Recognition: Image Classification</vt:lpstr>
      <vt:lpstr>DL for Computer Vision : from 2012 onwards</vt:lpstr>
      <vt:lpstr>What all we cover in this course</vt:lpstr>
      <vt:lpstr>Top Vision/ML conferences</vt:lpstr>
      <vt:lpstr>Top Vision/ML conferences</vt:lpstr>
      <vt:lpstr>Our Vision</vt:lpstr>
      <vt:lpstr>Relevant papers</vt:lpstr>
      <vt:lpstr>Relevant papers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Advances in Computer Vision</dc:title>
  <dc:creator>Anitha Edison</dc:creator>
  <cp:lastModifiedBy>HRISHIKESH P S</cp:lastModifiedBy>
  <cp:revision>35</cp:revision>
  <dcterms:created xsi:type="dcterms:W3CDTF">2021-09-25T02:26:30Z</dcterms:created>
  <dcterms:modified xsi:type="dcterms:W3CDTF">2022-12-05T04:52:45Z</dcterms:modified>
</cp:coreProperties>
</file>